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35"/>
  </p:notesMasterIdLst>
  <p:sldIdLst>
    <p:sldId id="256" r:id="rId2"/>
    <p:sldId id="259" r:id="rId3"/>
    <p:sldId id="378" r:id="rId4"/>
    <p:sldId id="356" r:id="rId5"/>
    <p:sldId id="357" r:id="rId6"/>
    <p:sldId id="368" r:id="rId7"/>
    <p:sldId id="369" r:id="rId8"/>
    <p:sldId id="370" r:id="rId9"/>
    <p:sldId id="287" r:id="rId10"/>
    <p:sldId id="288" r:id="rId11"/>
    <p:sldId id="371" r:id="rId12"/>
    <p:sldId id="322" r:id="rId13"/>
    <p:sldId id="323" r:id="rId14"/>
    <p:sldId id="372" r:id="rId15"/>
    <p:sldId id="373" r:id="rId16"/>
    <p:sldId id="374" r:id="rId17"/>
    <p:sldId id="375" r:id="rId18"/>
    <p:sldId id="376" r:id="rId19"/>
    <p:sldId id="377" r:id="rId20"/>
    <p:sldId id="360" r:id="rId21"/>
    <p:sldId id="366" r:id="rId22"/>
    <p:sldId id="361" r:id="rId23"/>
    <p:sldId id="362" r:id="rId24"/>
    <p:sldId id="363" r:id="rId25"/>
    <p:sldId id="364" r:id="rId26"/>
    <p:sldId id="337" r:id="rId27"/>
    <p:sldId id="338" r:id="rId28"/>
    <p:sldId id="379" r:id="rId29"/>
    <p:sldId id="307" r:id="rId30"/>
    <p:sldId id="308" r:id="rId31"/>
    <p:sldId id="309" r:id="rId32"/>
    <p:sldId id="310" r:id="rId33"/>
    <p:sldId id="258"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6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49FE1-DE5C-4F23-83CD-1F10D6511852}" type="datetimeFigureOut">
              <a:rPr lang="zh-TW" altLang="en-US" smtClean="0"/>
              <a:t>2019/6/11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6CAE3-8D74-4FB6-AFA7-1AF24A2260F8}" type="slidenum">
              <a:rPr lang="zh-TW" altLang="en-US" smtClean="0"/>
              <a:t>‹#›</a:t>
            </a:fld>
            <a:endParaRPr lang="zh-TW" altLang="en-US"/>
          </a:p>
        </p:txBody>
      </p:sp>
    </p:spTree>
    <p:extLst>
      <p:ext uri="{BB962C8B-B14F-4D97-AF65-F5344CB8AC3E}">
        <p14:creationId xmlns:p14="http://schemas.microsoft.com/office/powerpoint/2010/main" val="186923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sz="1200" b="0" i="0" kern="1200" dirty="0" smtClean="0">
                <a:solidFill>
                  <a:schemeClr val="tx1"/>
                </a:solidFill>
                <a:effectLst/>
                <a:latin typeface="Arial" pitchFamily="34" charset="0"/>
                <a:ea typeface="新細明體" pitchFamily="18" charset="-120"/>
                <a:cs typeface="+mn-cs"/>
              </a:rPr>
              <a:t>左奇異向量的第一列表示每一個詞的出現頻繁程度，雖然不是線性的，但是可以認為是一個大概的描述，比如</a:t>
            </a:r>
            <a:r>
              <a:rPr kumimoji="1" lang="en-US" altLang="zh-TW" sz="1200" b="0" i="0" kern="1200" dirty="0" smtClean="0">
                <a:solidFill>
                  <a:schemeClr val="tx1"/>
                </a:solidFill>
                <a:effectLst/>
                <a:latin typeface="Arial" pitchFamily="34" charset="0"/>
                <a:ea typeface="新細明體" pitchFamily="18" charset="-120"/>
                <a:cs typeface="+mn-cs"/>
              </a:rPr>
              <a:t>book</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0.15</a:t>
            </a:r>
            <a:r>
              <a:rPr kumimoji="1" lang="zh-TW" altLang="en-US" sz="1200" b="0" i="0" kern="1200" dirty="0" smtClean="0">
                <a:solidFill>
                  <a:schemeClr val="tx1"/>
                </a:solidFill>
                <a:effectLst/>
                <a:latin typeface="Arial" pitchFamily="34" charset="0"/>
                <a:ea typeface="新細明體" pitchFamily="18" charset="-120"/>
                <a:cs typeface="+mn-cs"/>
              </a:rPr>
              <a:t>對應文檔中出現的</a:t>
            </a:r>
            <a:r>
              <a:rPr kumimoji="1" lang="en-US" altLang="zh-TW" sz="1200" b="0" i="0" kern="1200" dirty="0" smtClean="0">
                <a:solidFill>
                  <a:schemeClr val="tx1"/>
                </a:solidFill>
                <a:effectLst/>
                <a:latin typeface="Arial" pitchFamily="34" charset="0"/>
                <a:ea typeface="新細明體" pitchFamily="18" charset="-120"/>
                <a:cs typeface="+mn-cs"/>
              </a:rPr>
              <a:t>2</a:t>
            </a:r>
            <a:r>
              <a:rPr kumimoji="1" lang="zh-TW" altLang="en-US" sz="1200" b="0" i="0" kern="1200" dirty="0" smtClean="0">
                <a:solidFill>
                  <a:schemeClr val="tx1"/>
                </a:solidFill>
                <a:effectLst/>
                <a:latin typeface="Arial" pitchFamily="34" charset="0"/>
                <a:ea typeface="新細明體" pitchFamily="18" charset="-120"/>
                <a:cs typeface="+mn-cs"/>
              </a:rPr>
              <a:t>次，</a:t>
            </a:r>
            <a:r>
              <a:rPr kumimoji="1" lang="en-US" altLang="zh-TW" sz="1200" b="0" i="0" kern="1200" dirty="0" smtClean="0">
                <a:solidFill>
                  <a:schemeClr val="tx1"/>
                </a:solidFill>
                <a:effectLst/>
                <a:latin typeface="Arial" pitchFamily="34" charset="0"/>
                <a:ea typeface="新細明體" pitchFamily="18" charset="-120"/>
                <a:cs typeface="+mn-cs"/>
              </a:rPr>
              <a:t>investing</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0.74</a:t>
            </a:r>
            <a:r>
              <a:rPr kumimoji="1" lang="zh-TW" altLang="en-US" sz="1200" b="0" i="0" kern="1200" dirty="0" smtClean="0">
                <a:solidFill>
                  <a:schemeClr val="tx1"/>
                </a:solidFill>
                <a:effectLst/>
                <a:latin typeface="Arial" pitchFamily="34" charset="0"/>
                <a:ea typeface="新細明體" pitchFamily="18" charset="-120"/>
                <a:cs typeface="+mn-cs"/>
              </a:rPr>
              <a:t>對應了文檔中出現了</a:t>
            </a:r>
            <a:r>
              <a:rPr kumimoji="1" lang="en-US" altLang="zh-TW" sz="1200" b="0" i="0" kern="1200" dirty="0" smtClean="0">
                <a:solidFill>
                  <a:schemeClr val="tx1"/>
                </a:solidFill>
                <a:effectLst/>
                <a:latin typeface="Arial" pitchFamily="34" charset="0"/>
                <a:ea typeface="新細明體" pitchFamily="18" charset="-120"/>
                <a:cs typeface="+mn-cs"/>
              </a:rPr>
              <a:t>9</a:t>
            </a:r>
            <a:r>
              <a:rPr kumimoji="1" lang="zh-TW" altLang="en-US" sz="1200" b="0" i="0" kern="1200" dirty="0" smtClean="0">
                <a:solidFill>
                  <a:schemeClr val="tx1"/>
                </a:solidFill>
                <a:effectLst/>
                <a:latin typeface="Arial" pitchFamily="34" charset="0"/>
                <a:ea typeface="新細明體" pitchFamily="18" charset="-120"/>
                <a:cs typeface="+mn-cs"/>
              </a:rPr>
              <a:t>次，</a:t>
            </a:r>
            <a:r>
              <a:rPr kumimoji="1" lang="en-US" altLang="zh-TW" sz="1200" b="0" i="0" kern="1200" dirty="0" smtClean="0">
                <a:solidFill>
                  <a:schemeClr val="tx1"/>
                </a:solidFill>
                <a:effectLst/>
                <a:latin typeface="Arial" pitchFamily="34" charset="0"/>
                <a:ea typeface="新細明體" pitchFamily="18" charset="-120"/>
                <a:cs typeface="+mn-cs"/>
              </a:rPr>
              <a:t>rich</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0.36</a:t>
            </a:r>
            <a:r>
              <a:rPr kumimoji="1" lang="zh-TW" altLang="en-US" sz="1200" b="0" i="0" kern="1200" dirty="0" smtClean="0">
                <a:solidFill>
                  <a:schemeClr val="tx1"/>
                </a:solidFill>
                <a:effectLst/>
                <a:latin typeface="Arial" pitchFamily="34" charset="0"/>
                <a:ea typeface="新細明體" pitchFamily="18" charset="-120"/>
                <a:cs typeface="+mn-cs"/>
              </a:rPr>
              <a:t>對應文檔中出現了</a:t>
            </a:r>
            <a:r>
              <a:rPr kumimoji="1" lang="en-US" altLang="zh-TW" sz="1200" b="0" i="0" kern="1200" dirty="0" smtClean="0">
                <a:solidFill>
                  <a:schemeClr val="tx1"/>
                </a:solidFill>
                <a:effectLst/>
                <a:latin typeface="Arial" pitchFamily="34" charset="0"/>
                <a:ea typeface="新細明體" pitchFamily="18" charset="-120"/>
                <a:cs typeface="+mn-cs"/>
              </a:rPr>
              <a:t>3</a:t>
            </a:r>
            <a:r>
              <a:rPr kumimoji="1" lang="zh-TW" altLang="en-US" sz="1200" b="0" i="0" kern="1200" dirty="0" smtClean="0">
                <a:solidFill>
                  <a:schemeClr val="tx1"/>
                </a:solidFill>
                <a:effectLst/>
                <a:latin typeface="Arial" pitchFamily="34" charset="0"/>
                <a:ea typeface="新細明體" pitchFamily="18" charset="-120"/>
                <a:cs typeface="+mn-cs"/>
              </a:rPr>
              <a:t>次；其次，右奇異向量中一的第一行表示每一篇文檔中的出現詞的個數的近似，比如說，</a:t>
            </a:r>
            <a:r>
              <a:rPr kumimoji="1" lang="en-US" altLang="zh-TW" sz="1200" b="0" i="0" kern="1200" dirty="0" smtClean="0">
                <a:solidFill>
                  <a:schemeClr val="tx1"/>
                </a:solidFill>
                <a:effectLst/>
                <a:latin typeface="Arial" pitchFamily="34" charset="0"/>
                <a:ea typeface="新細明體" pitchFamily="18" charset="-120"/>
                <a:cs typeface="+mn-cs"/>
              </a:rPr>
              <a:t>T6</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0.49</a:t>
            </a:r>
            <a:r>
              <a:rPr kumimoji="1" lang="zh-TW" altLang="en-US" sz="1200" b="0" i="0" kern="1200" dirty="0" smtClean="0">
                <a:solidFill>
                  <a:schemeClr val="tx1"/>
                </a:solidFill>
                <a:effectLst/>
                <a:latin typeface="Arial" pitchFamily="34" charset="0"/>
                <a:ea typeface="新細明體" pitchFamily="18" charset="-120"/>
                <a:cs typeface="+mn-cs"/>
              </a:rPr>
              <a:t>，出現了</a:t>
            </a:r>
            <a:r>
              <a:rPr kumimoji="1" lang="en-US" altLang="zh-TW" sz="1200" b="0" i="0" kern="1200" dirty="0" smtClean="0">
                <a:solidFill>
                  <a:schemeClr val="tx1"/>
                </a:solidFill>
                <a:effectLst/>
                <a:latin typeface="Arial" pitchFamily="34" charset="0"/>
                <a:ea typeface="新細明體" pitchFamily="18" charset="-120"/>
                <a:cs typeface="+mn-cs"/>
              </a:rPr>
              <a:t>5</a:t>
            </a:r>
            <a:r>
              <a:rPr kumimoji="1" lang="zh-TW" altLang="en-US" sz="1200" b="0" i="0" kern="1200" dirty="0" smtClean="0">
                <a:solidFill>
                  <a:schemeClr val="tx1"/>
                </a:solidFill>
                <a:effectLst/>
                <a:latin typeface="Arial" pitchFamily="34" charset="0"/>
                <a:ea typeface="新細明體" pitchFamily="18" charset="-120"/>
                <a:cs typeface="+mn-cs"/>
              </a:rPr>
              <a:t>個詞，</a:t>
            </a:r>
            <a:r>
              <a:rPr kumimoji="1" lang="en-US" altLang="zh-TW" sz="1200" b="0" i="0" kern="1200" dirty="0" smtClean="0">
                <a:solidFill>
                  <a:schemeClr val="tx1"/>
                </a:solidFill>
                <a:effectLst/>
                <a:latin typeface="Arial" pitchFamily="34" charset="0"/>
                <a:ea typeface="新細明體" pitchFamily="18" charset="-120"/>
                <a:cs typeface="+mn-cs"/>
              </a:rPr>
              <a:t>T2</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0.22</a:t>
            </a:r>
            <a:r>
              <a:rPr kumimoji="1" lang="zh-TW" altLang="en-US" sz="1200" b="0" i="0" kern="1200" dirty="0" smtClean="0">
                <a:solidFill>
                  <a:schemeClr val="tx1"/>
                </a:solidFill>
                <a:effectLst/>
                <a:latin typeface="Arial" pitchFamily="34" charset="0"/>
                <a:ea typeface="新細明體" pitchFamily="18" charset="-120"/>
                <a:cs typeface="+mn-cs"/>
              </a:rPr>
              <a:t>，出現了</a:t>
            </a:r>
            <a:r>
              <a:rPr kumimoji="1" lang="en-US" altLang="zh-TW" sz="1200" b="0" i="0" kern="1200" dirty="0" smtClean="0">
                <a:solidFill>
                  <a:schemeClr val="tx1"/>
                </a:solidFill>
                <a:effectLst/>
                <a:latin typeface="Arial" pitchFamily="34" charset="0"/>
                <a:ea typeface="新細明體" pitchFamily="18" charset="-120"/>
                <a:cs typeface="+mn-cs"/>
              </a:rPr>
              <a:t>2</a:t>
            </a:r>
            <a:r>
              <a:rPr kumimoji="1" lang="zh-TW" altLang="en-US" sz="1200" b="0" i="0" kern="1200" dirty="0" smtClean="0">
                <a:solidFill>
                  <a:schemeClr val="tx1"/>
                </a:solidFill>
                <a:effectLst/>
                <a:latin typeface="Arial" pitchFamily="34" charset="0"/>
                <a:ea typeface="新細明體" pitchFamily="18" charset="-120"/>
                <a:cs typeface="+mn-cs"/>
              </a:rPr>
              <a:t>個詞。</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9</a:t>
            </a:fld>
            <a:endParaRPr lang="zh-TW" altLang="en-US"/>
          </a:p>
        </p:txBody>
      </p:sp>
    </p:spTree>
    <p:extLst>
      <p:ext uri="{BB962C8B-B14F-4D97-AF65-F5344CB8AC3E}">
        <p14:creationId xmlns:p14="http://schemas.microsoft.com/office/powerpoint/2010/main" val="2557789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22</a:t>
            </a:fld>
            <a:endParaRPr lang="zh-TW" altLang="en-US"/>
          </a:p>
        </p:txBody>
      </p:sp>
    </p:spTree>
    <p:extLst>
      <p:ext uri="{BB962C8B-B14F-4D97-AF65-F5344CB8AC3E}">
        <p14:creationId xmlns:p14="http://schemas.microsoft.com/office/powerpoint/2010/main" val="110701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23</a:t>
            </a:fld>
            <a:endParaRPr lang="zh-TW" altLang="en-US"/>
          </a:p>
        </p:txBody>
      </p:sp>
    </p:spTree>
    <p:extLst>
      <p:ext uri="{BB962C8B-B14F-4D97-AF65-F5344CB8AC3E}">
        <p14:creationId xmlns:p14="http://schemas.microsoft.com/office/powerpoint/2010/main" val="232288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24</a:t>
            </a:fld>
            <a:endParaRPr lang="zh-TW" altLang="en-US"/>
          </a:p>
        </p:txBody>
      </p:sp>
    </p:spTree>
    <p:extLst>
      <p:ext uri="{BB962C8B-B14F-4D97-AF65-F5344CB8AC3E}">
        <p14:creationId xmlns:p14="http://schemas.microsoft.com/office/powerpoint/2010/main" val="3781047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28</a:t>
            </a:fld>
            <a:endParaRPr lang="zh-TW" altLang="en-US"/>
          </a:p>
        </p:txBody>
      </p:sp>
    </p:spTree>
    <p:extLst>
      <p:ext uri="{BB962C8B-B14F-4D97-AF65-F5344CB8AC3E}">
        <p14:creationId xmlns:p14="http://schemas.microsoft.com/office/powerpoint/2010/main" val="138063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每一個紅色的點，都表示一個詞，每一個藍色的點，都表示一篇文檔，這樣我們可以對這些詞和文檔進行聚類，比如說</a:t>
            </a:r>
            <a:r>
              <a:rPr lang="en-US" altLang="zh-TW" dirty="0" smtClean="0"/>
              <a:t>stock </a:t>
            </a:r>
            <a:r>
              <a:rPr lang="zh-TW" altLang="en-US" dirty="0" smtClean="0"/>
              <a:t>和 </a:t>
            </a:r>
            <a:r>
              <a:rPr lang="en-US" altLang="zh-TW" dirty="0" smtClean="0"/>
              <a:t>market</a:t>
            </a:r>
            <a:r>
              <a:rPr lang="zh-TW" altLang="en-US" dirty="0" smtClean="0"/>
              <a:t>可以放在一類，因為他們老是出現在一起，</a:t>
            </a:r>
            <a:r>
              <a:rPr lang="en-US" altLang="zh-TW" dirty="0" smtClean="0"/>
              <a:t>real</a:t>
            </a:r>
            <a:r>
              <a:rPr lang="zh-TW" altLang="en-US" dirty="0" smtClean="0"/>
              <a:t>和</a:t>
            </a:r>
            <a:r>
              <a:rPr lang="en-US" altLang="zh-TW" dirty="0" smtClean="0"/>
              <a:t>estate</a:t>
            </a:r>
            <a:r>
              <a:rPr lang="zh-TW" altLang="en-US" dirty="0" smtClean="0"/>
              <a:t>可以放在一類，</a:t>
            </a:r>
            <a:r>
              <a:rPr lang="en-US" altLang="zh-TW" dirty="0" smtClean="0"/>
              <a:t>dads</a:t>
            </a:r>
            <a:r>
              <a:rPr lang="zh-TW" altLang="en-US" dirty="0" smtClean="0"/>
              <a:t>，</a:t>
            </a:r>
            <a:r>
              <a:rPr lang="en-US" altLang="zh-TW" dirty="0" smtClean="0"/>
              <a:t>guide</a:t>
            </a:r>
            <a:r>
              <a:rPr lang="zh-TW" altLang="en-US" dirty="0" smtClean="0"/>
              <a:t>這種詞就看起來有點孤立了，我們就不對他們進行合併了。按這樣聚類出現的效果，可以提取文檔集合中的近義詞，這樣當用戶檢索文檔的時候，是用語義級別（近義詞集合）去檢索了，而不是之前的詞的級別。</a:t>
            </a: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10</a:t>
            </a:fld>
            <a:endParaRPr lang="zh-TW" altLang="en-US"/>
          </a:p>
        </p:txBody>
      </p:sp>
    </p:spTree>
    <p:extLst>
      <p:ext uri="{BB962C8B-B14F-4D97-AF65-F5344CB8AC3E}">
        <p14:creationId xmlns:p14="http://schemas.microsoft.com/office/powerpoint/2010/main" val="67097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12</a:t>
            </a:fld>
            <a:endParaRPr lang="zh-TW" altLang="en-US"/>
          </a:p>
        </p:txBody>
      </p:sp>
    </p:spTree>
    <p:extLst>
      <p:ext uri="{BB962C8B-B14F-4D97-AF65-F5344CB8AC3E}">
        <p14:creationId xmlns:p14="http://schemas.microsoft.com/office/powerpoint/2010/main" val="11540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13</a:t>
            </a:fld>
            <a:endParaRPr lang="zh-TW" altLang="en-US"/>
          </a:p>
        </p:txBody>
      </p:sp>
    </p:spTree>
    <p:extLst>
      <p:ext uri="{BB962C8B-B14F-4D97-AF65-F5344CB8AC3E}">
        <p14:creationId xmlns:p14="http://schemas.microsoft.com/office/powerpoint/2010/main" val="307240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15</a:t>
            </a:fld>
            <a:endParaRPr lang="zh-TW" altLang="en-US"/>
          </a:p>
        </p:txBody>
      </p:sp>
    </p:spTree>
    <p:extLst>
      <p:ext uri="{BB962C8B-B14F-4D97-AF65-F5344CB8AC3E}">
        <p14:creationId xmlns:p14="http://schemas.microsoft.com/office/powerpoint/2010/main" val="62782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16</a:t>
            </a:fld>
            <a:endParaRPr lang="zh-TW" altLang="en-US"/>
          </a:p>
        </p:txBody>
      </p:sp>
    </p:spTree>
    <p:extLst>
      <p:ext uri="{BB962C8B-B14F-4D97-AF65-F5344CB8AC3E}">
        <p14:creationId xmlns:p14="http://schemas.microsoft.com/office/powerpoint/2010/main" val="222783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17</a:t>
            </a:fld>
            <a:endParaRPr lang="zh-TW" altLang="en-US"/>
          </a:p>
        </p:txBody>
      </p:sp>
    </p:spTree>
    <p:extLst>
      <p:ext uri="{BB962C8B-B14F-4D97-AF65-F5344CB8AC3E}">
        <p14:creationId xmlns:p14="http://schemas.microsoft.com/office/powerpoint/2010/main" val="343890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18</a:t>
            </a:fld>
            <a:endParaRPr lang="zh-TW" altLang="en-US"/>
          </a:p>
        </p:txBody>
      </p:sp>
    </p:spTree>
    <p:extLst>
      <p:ext uri="{BB962C8B-B14F-4D97-AF65-F5344CB8AC3E}">
        <p14:creationId xmlns:p14="http://schemas.microsoft.com/office/powerpoint/2010/main" val="189974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19</a:t>
            </a:fld>
            <a:endParaRPr lang="zh-TW" altLang="en-US"/>
          </a:p>
        </p:txBody>
      </p:sp>
    </p:spTree>
    <p:extLst>
      <p:ext uri="{BB962C8B-B14F-4D97-AF65-F5344CB8AC3E}">
        <p14:creationId xmlns:p14="http://schemas.microsoft.com/office/powerpoint/2010/main" val="3038695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FD6CA5F-7375-4F1D-AE9C-0F6DA69945A4}" type="datetime1">
              <a:rPr lang="zh-TW" altLang="en-US" smtClean="0"/>
              <a:t>2019/6/11</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174975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ED95057B-90FF-434F-8822-1332269AEE55}" type="datetime1">
              <a:rPr lang="zh-TW" altLang="en-US" smtClean="0"/>
              <a:t>2019/6/11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21652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391505A-B254-4966-9354-CE67E87E8ED7}"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3640700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9B38852-DE7B-411C-9E5B-688475E96A2D}"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75905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EAC862A8-317C-4E2B-A02D-E7DAB4EC550B}"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980399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0C5E9F7-AC7E-4881-B4DC-F0E3C553338D}"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747025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7BF07D2D-E13B-481C-8768-0773929C3046}"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39988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2DF030-CE0C-4CBA-9B23-401F9442ED8E}"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584149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EF0D4FF-981E-418C-B151-12DEF44F75D3}"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3299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9B2DC0D-9403-4AFA-8046-B8D263A1107C}"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01119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BF81049-D243-475D-84A9-1CEF92C69251}" type="datetime1">
              <a:rPr lang="zh-TW" altLang="en-US" smtClean="0"/>
              <a:t>2019/6/11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0037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C3C150A-125A-4B7A-9918-A2DDDAA6FF36}" type="datetime1">
              <a:rPr lang="zh-TW" altLang="en-US" smtClean="0"/>
              <a:t>2019/6/11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92606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5504B53-26D3-4379-BD76-371454A043DA}" type="datetime1">
              <a:rPr lang="zh-TW" altLang="en-US" smtClean="0"/>
              <a:t>2019/6/11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92606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00161D6-EA23-494E-9D7B-3B7FB36C2051}" type="datetime1">
              <a:rPr lang="zh-TW" altLang="en-US" smtClean="0"/>
              <a:t>2019/6/11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02493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FFFD807-561D-41DF-936D-99245B4751EB}" type="datetime1">
              <a:rPr lang="zh-TW" altLang="en-US" smtClean="0"/>
              <a:t>2019/6/11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336809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F24B4BEE-F851-43C7-8CFD-EA70EBF0FF8F}" type="datetime1">
              <a:rPr lang="zh-TW" altLang="en-US" smtClean="0"/>
              <a:t>2019/6/11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56116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ECBB2D1-E9BE-4441-BBFD-B2C5F1972143}" type="datetime1">
              <a:rPr lang="zh-TW" altLang="en-US" smtClean="0"/>
              <a:t>2019/6/11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21927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80B1FA-721B-4B2E-BC74-6865099993A4}" type="datetime1">
              <a:rPr lang="zh-TW" altLang="en-US" smtClean="0"/>
              <a:t>2019/6/11</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00143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eeexplore.ieee.org/document/8392677"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qqaq.ee.ncku.edu.t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tats.nba.com/player/#!/202391/" TargetMode="External"/><Relationship Id="rId5" Type="http://schemas.openxmlformats.org/officeDocument/2006/relationships/hyperlink" Target="http://www.gamersky.com/handbook/201509/665942.shtml"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doi.org/10.1016/j.ipl.2017.07.01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dl.acm.org/citation.cfm?id=3083220" TargetMode="External"/><Relationship Id="rId2" Type="http://schemas.openxmlformats.org/officeDocument/2006/relationships/slideLayout" Target="../slideLayouts/slideLayout2.xml"/><Relationship Id="rId1" Type="http://schemas.openxmlformats.org/officeDocument/2006/relationships/video" Target="https://www.youtube.com/embed/gIptSoauB7A" TargetMode="External"/><Relationship Id="rId5" Type="http://schemas.openxmlformats.org/officeDocument/2006/relationships/hyperlink" Target="https://www.youtube.com/watch?v=gIptSoauB7A&amp;feature=youtu.be&amp;t=455"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ciencedirect.com/science/article/pii/S0952197618301544?via%3Dihub"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ciencedirect.com/science/article/pii/S0166361515300531?via%3Dihub"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www.google.com.tw/url?sa=i&amp;rct=j&amp;q=&amp;esrc=s&amp;source=images&amp;cd=&amp;cad=rja&amp;uact=8&amp;ved=0ahUKEwj76Im4tIvMAhWBO5QKHZeIDd4QjRwIBw&amp;url=http://www.macworld.com/article/1140551/notes.html&amp;psig=AFQjCNFu7eMti4eLHA8KPL_shl12l-rF_w&amp;ust=1460629869304995" TargetMode="External"/><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z="7200" b="1" dirty="0" smtClean="0">
                <a:latin typeface="微軟正黑體" panose="020B0604030504040204" pitchFamily="34" charset="-120"/>
                <a:ea typeface="微軟正黑體" panose="020B0604030504040204" pitchFamily="34" charset="-120"/>
              </a:rPr>
              <a:t>個人</a:t>
            </a:r>
            <a:r>
              <a:rPr lang="zh-TW" altLang="en-US" sz="7200" b="1" dirty="0" smtClean="0">
                <a:solidFill>
                  <a:srgbClr val="FFFF00"/>
                </a:solidFill>
                <a:latin typeface="微軟正黑體" panose="020B0604030504040204" pitchFamily="34" charset="-120"/>
                <a:ea typeface="微軟正黑體" panose="020B0604030504040204" pitchFamily="34" charset="-120"/>
              </a:rPr>
              <a:t>學術分享</a:t>
            </a:r>
            <a:r>
              <a:rPr lang="en-US" altLang="zh-TW" sz="7200" b="1" dirty="0" smtClean="0">
                <a:latin typeface="微軟正黑體" panose="020B0604030504040204" pitchFamily="34" charset="-120"/>
                <a:ea typeface="微軟正黑體" panose="020B0604030504040204" pitchFamily="34" charset="-120"/>
              </a:rPr>
              <a:t/>
            </a:r>
            <a:br>
              <a:rPr lang="en-US" altLang="zh-TW" sz="7200" b="1" dirty="0" smtClean="0">
                <a:latin typeface="微軟正黑體" panose="020B0604030504040204" pitchFamily="34" charset="-120"/>
                <a:ea typeface="微軟正黑體" panose="020B0604030504040204" pitchFamily="34" charset="-120"/>
              </a:rPr>
            </a:br>
            <a:r>
              <a:rPr lang="zh-TW" altLang="en-US" b="1" dirty="0" smtClean="0">
                <a:latin typeface="微軟正黑體" panose="020B0604030504040204" pitchFamily="34" charset="-120"/>
                <a:ea typeface="微軟正黑體" panose="020B0604030504040204" pitchFamily="34" charset="-120"/>
              </a:rPr>
              <a:t>研究分享與計畫撰寫</a:t>
            </a:r>
            <a:endParaRPr lang="zh-TW" altLang="en-US"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p:txBody>
          <a:bodyPr>
            <a:normAutofit lnSpcReduction="10000"/>
          </a:bodyPr>
          <a:lstStyle/>
          <a:p>
            <a:r>
              <a:rPr lang="zh-TW" altLang="en-US" sz="3200" dirty="0" smtClean="0">
                <a:latin typeface="微軟正黑體" panose="020B0604030504040204" pitchFamily="34" charset="-120"/>
                <a:ea typeface="微軟正黑體" panose="020B0604030504040204" pitchFamily="34" charset="-120"/>
              </a:rPr>
              <a:t>張家瑋 博</a:t>
            </a:r>
            <a:r>
              <a:rPr lang="zh-TW" altLang="en-US" sz="3200" dirty="0">
                <a:latin typeface="微軟正黑體" panose="020B0604030504040204" pitchFamily="34" charset="-120"/>
                <a:ea typeface="微軟正黑體" panose="020B0604030504040204" pitchFamily="34" charset="-120"/>
              </a:rPr>
              <a:t>士</a:t>
            </a:r>
            <a:endParaRPr lang="en-US" altLang="zh-TW" sz="32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國立</a:t>
            </a:r>
            <a:r>
              <a:rPr lang="zh-TW" altLang="en-US" sz="2000" dirty="0" smtClean="0">
                <a:latin typeface="微軟正黑體" panose="020B0604030504040204" pitchFamily="34" charset="-120"/>
                <a:ea typeface="微軟正黑體" panose="020B0604030504040204" pitchFamily="34" charset="-120"/>
              </a:rPr>
              <a:t>臺</a:t>
            </a:r>
            <a:r>
              <a:rPr lang="zh-TW" altLang="en-US" sz="2000" dirty="0">
                <a:latin typeface="微軟正黑體" panose="020B0604030504040204" pitchFamily="34" charset="-120"/>
                <a:ea typeface="微軟正黑體" panose="020B0604030504040204" pitchFamily="34" charset="-120"/>
              </a:rPr>
              <a:t>中科技</a:t>
            </a:r>
            <a:r>
              <a:rPr lang="zh-TW" altLang="en-US" sz="2000" dirty="0" smtClean="0">
                <a:latin typeface="微軟正黑體" panose="020B0604030504040204" pitchFamily="34" charset="-120"/>
                <a:ea typeface="微軟正黑體" panose="020B0604030504040204" pitchFamily="34" charset="-120"/>
              </a:rPr>
              <a:t>大學資訊工程</a:t>
            </a:r>
            <a:r>
              <a:rPr lang="zh-TW" altLang="en-US" sz="2000" dirty="0" smtClean="0">
                <a:latin typeface="微軟正黑體" panose="020B0604030504040204" pitchFamily="34" charset="-120"/>
                <a:ea typeface="微軟正黑體" panose="020B0604030504040204" pitchFamily="34" charset="-120"/>
              </a:rPr>
              <a:t>系</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專</a:t>
            </a:r>
            <a:r>
              <a:rPr lang="zh-TW" altLang="en-US" sz="2000" dirty="0">
                <a:latin typeface="微軟正黑體" panose="020B0604030504040204" pitchFamily="34" charset="-120"/>
                <a:ea typeface="微軟正黑體" panose="020B0604030504040204" pitchFamily="34" charset="-120"/>
              </a:rPr>
              <a:t>案</a:t>
            </a:r>
            <a:r>
              <a:rPr lang="zh-TW" altLang="en-US" sz="2000" dirty="0" smtClean="0">
                <a:latin typeface="微軟正黑體" panose="020B0604030504040204" pitchFamily="34" charset="-120"/>
                <a:ea typeface="微軟正黑體" panose="020B0604030504040204" pitchFamily="34" charset="-120"/>
              </a:rPr>
              <a:t>助理</a:t>
            </a:r>
            <a:r>
              <a:rPr lang="zh-TW" altLang="en-US" sz="2000" dirty="0" smtClean="0">
                <a:latin typeface="微軟正黑體" panose="020B0604030504040204" pitchFamily="34" charset="-120"/>
                <a:ea typeface="微軟正黑體" panose="020B0604030504040204" pitchFamily="34" charset="-120"/>
              </a:rPr>
              <a:t>教授 </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80628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188640"/>
            <a:ext cx="12191999" cy="865188"/>
          </a:xfrm>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潛藏語意分析</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91544" y="1412776"/>
            <a:ext cx="8352928" cy="986392"/>
          </a:xfrm>
        </p:spPr>
        <p:txBody>
          <a:bodyPr>
            <a:noAutofit/>
          </a:bodyPr>
          <a:lstStyle/>
          <a:p>
            <a:r>
              <a:rPr lang="zh-TW" altLang="en-US" sz="2800" dirty="0" smtClean="0">
                <a:latin typeface="微軟正黑體" panose="020B0604030504040204" pitchFamily="34" charset="-120"/>
                <a:ea typeface="微軟正黑體" panose="020B0604030504040204" pitchFamily="34" charset="-120"/>
              </a:rPr>
              <a:t>奇異值分解</a:t>
            </a:r>
            <a:endParaRPr lang="en-US" altLang="zh-TW" sz="28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Singular Value </a:t>
            </a:r>
            <a:r>
              <a:rPr lang="en-US" altLang="zh-TW" sz="2400" dirty="0">
                <a:latin typeface="微軟正黑體" panose="020B0604030504040204" pitchFamily="34" charset="-120"/>
                <a:ea typeface="微軟正黑體" panose="020B0604030504040204" pitchFamily="34" charset="-120"/>
              </a:rPr>
              <a:t>D</a:t>
            </a:r>
            <a:r>
              <a:rPr lang="en-US" altLang="zh-TW" sz="2400" dirty="0" smtClean="0">
                <a:latin typeface="微軟正黑體" panose="020B0604030504040204" pitchFamily="34" charset="-120"/>
                <a:ea typeface="微軟正黑體" panose="020B0604030504040204" pitchFamily="34" charset="-120"/>
              </a:rPr>
              <a:t>ecomposition</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(SVD)</a:t>
            </a:r>
          </a:p>
          <a:p>
            <a:pPr lvl="2"/>
            <a:endParaRPr lang="en-US" altLang="zh-TW" sz="2000" b="0" dirty="0" smtClean="0">
              <a:latin typeface="微軟正黑體" panose="020B0604030504040204" pitchFamily="34" charset="-120"/>
              <a:ea typeface="微軟正黑體" panose="020B0604030504040204" pitchFamily="34"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117" y="2628697"/>
            <a:ext cx="4733925"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2993151"/>
            <a:ext cx="30099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CBEC735E-60AB-44DC-B0A8-DC8AF5BACA8B}" type="slidenum">
              <a:rPr lang="zh-TW" altLang="en-US" smtClean="0"/>
              <a:t>10</a:t>
            </a:fld>
            <a:endParaRPr lang="zh-TW" altLang="en-US"/>
          </a:p>
        </p:txBody>
      </p:sp>
    </p:spTree>
    <p:extLst>
      <p:ext uri="{BB962C8B-B14F-4D97-AF65-F5344CB8AC3E}">
        <p14:creationId xmlns:p14="http://schemas.microsoft.com/office/powerpoint/2010/main" val="1627818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1" dirty="0" smtClean="0">
                <a:solidFill>
                  <a:srgbClr val="FFFF00"/>
                </a:solidFill>
                <a:latin typeface="微軟正黑體" panose="020B0604030504040204" pitchFamily="34" charset="-120"/>
                <a:ea typeface="微軟正黑體" panose="020B0604030504040204" pitchFamily="34" charset="-120"/>
              </a:rPr>
              <a:t>Word2vec</a:t>
            </a:r>
            <a:endParaRPr lang="zh-TW" altLang="en-US" b="1" dirty="0">
              <a:solidFill>
                <a:srgbClr val="FFFF00"/>
              </a:solidFill>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fontScale="92500"/>
          </a:bodyPr>
          <a:lstStyle/>
          <a:p>
            <a:r>
              <a:rPr lang="en-US" altLang="zh-TW" sz="4000" dirty="0" smtClean="0">
                <a:latin typeface="微軟正黑體" panose="020B0604030504040204" pitchFamily="34" charset="-120"/>
                <a:ea typeface="微軟正黑體" panose="020B0604030504040204" pitchFamily="34" charset="-120"/>
              </a:rPr>
              <a:t>Deep learning for word embedding</a:t>
            </a:r>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5200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12</a:t>
            </a:fld>
            <a:endParaRPr lang="en-US" dirty="0">
              <a:ea typeface="Segoe UI" panose="020B0502040204020203" pitchFamily="34" charset="0"/>
            </a:endParaRPr>
          </a:p>
        </p:txBody>
      </p:sp>
      <p:pic>
        <p:nvPicPr>
          <p:cNvPr id="3" name="圖片 2"/>
          <p:cNvPicPr>
            <a:picLocks noChangeAspect="1"/>
          </p:cNvPicPr>
          <p:nvPr/>
        </p:nvPicPr>
        <p:blipFill>
          <a:blip r:embed="rId3"/>
          <a:stretch>
            <a:fillRect/>
          </a:stretch>
        </p:blipFill>
        <p:spPr>
          <a:xfrm>
            <a:off x="791280" y="515112"/>
            <a:ext cx="2314575" cy="3048000"/>
          </a:xfrm>
          <a:prstGeom prst="rect">
            <a:avLst/>
          </a:prstGeom>
        </p:spPr>
      </p:pic>
      <p:pic>
        <p:nvPicPr>
          <p:cNvPr id="5" name="圖片 4"/>
          <p:cNvPicPr>
            <a:picLocks noChangeAspect="1"/>
          </p:cNvPicPr>
          <p:nvPr/>
        </p:nvPicPr>
        <p:blipFill>
          <a:blip r:embed="rId4"/>
          <a:stretch>
            <a:fillRect/>
          </a:stretch>
        </p:blipFill>
        <p:spPr>
          <a:xfrm>
            <a:off x="3105855" y="515112"/>
            <a:ext cx="2867025" cy="3048000"/>
          </a:xfrm>
          <a:prstGeom prst="rect">
            <a:avLst/>
          </a:prstGeom>
        </p:spPr>
      </p:pic>
      <p:pic>
        <p:nvPicPr>
          <p:cNvPr id="15" name="圖片 14"/>
          <p:cNvPicPr>
            <a:picLocks noChangeAspect="1"/>
          </p:cNvPicPr>
          <p:nvPr/>
        </p:nvPicPr>
        <p:blipFill>
          <a:blip r:embed="rId5"/>
          <a:stretch>
            <a:fillRect/>
          </a:stretch>
        </p:blipFill>
        <p:spPr>
          <a:xfrm>
            <a:off x="7114546" y="3706368"/>
            <a:ext cx="3363310" cy="3048000"/>
          </a:xfrm>
          <a:prstGeom prst="rect">
            <a:avLst/>
          </a:prstGeom>
        </p:spPr>
      </p:pic>
      <p:pic>
        <p:nvPicPr>
          <p:cNvPr id="6" name="圖片 5"/>
          <p:cNvPicPr>
            <a:picLocks noChangeAspect="1"/>
          </p:cNvPicPr>
          <p:nvPr/>
        </p:nvPicPr>
        <p:blipFill>
          <a:blip r:embed="rId6"/>
          <a:stretch>
            <a:fillRect/>
          </a:stretch>
        </p:blipFill>
        <p:spPr>
          <a:xfrm>
            <a:off x="4539367" y="3706368"/>
            <a:ext cx="2657475" cy="3048000"/>
          </a:xfrm>
          <a:prstGeom prst="rect">
            <a:avLst/>
          </a:prstGeom>
        </p:spPr>
      </p:pic>
      <p:sp>
        <p:nvSpPr>
          <p:cNvPr id="18" name="矩形 17"/>
          <p:cNvSpPr/>
          <p:nvPr/>
        </p:nvSpPr>
        <p:spPr>
          <a:xfrm>
            <a:off x="6105144" y="2490216"/>
            <a:ext cx="4547616" cy="923330"/>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http://zongsoftwarenote.blogspot.com/2017/04/word2vec-model-introduction-skip-gram.html</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18069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7400" y="100584"/>
            <a:ext cx="7662672" cy="6647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13</a:t>
            </a:fld>
            <a:endParaRPr lang="en-US" dirty="0">
              <a:ea typeface="Segoe UI" panose="020B0502040204020203" pitchFamily="34" charset="0"/>
            </a:endParaRPr>
          </a:p>
        </p:txBody>
      </p:sp>
      <p:pic>
        <p:nvPicPr>
          <p:cNvPr id="1026" name="Picture 2" descr="https://2.bp.blogspot.com/-OMGrmPFyqcg/WQDKDonzz5I/AAAAAAAABt8/fSLm6vog8oATO6isoK4ZqsDWOoqt0jeNQCLcB/s1600/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906" y="71632"/>
            <a:ext cx="6950888" cy="669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57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latin typeface="微軟正黑體" panose="020B0604030504040204" pitchFamily="34" charset="-120"/>
                <a:ea typeface="微軟正黑體" panose="020B0604030504040204" pitchFamily="34" charset="-120"/>
              </a:rPr>
              <a:t>科技部計畫</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新進人員計畫分享</a:t>
            </a:r>
            <a:endParaRPr lang="zh-TW" altLang="en-US" b="1"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a:bodyPr>
          <a:lstStyle/>
          <a:p>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0178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科技部新進人員研究計畫</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254868" y="2065867"/>
            <a:ext cx="9435830" cy="3663723"/>
          </a:xfrm>
        </p:spPr>
        <p:txBody>
          <a:bodyPr>
            <a:normAutofit lnSpcReduction="10000"/>
          </a:bodyPr>
          <a:lstStyle/>
          <a:p>
            <a:r>
              <a:rPr lang="zh-TW" altLang="en-US" sz="2000" dirty="0" smtClean="0">
                <a:latin typeface="微軟正黑體" panose="020B0604030504040204" pitchFamily="34" charset="-120"/>
                <a:ea typeface="微軟正黑體" panose="020B0604030504040204" pitchFamily="34" charset="-120"/>
              </a:rPr>
              <a:t>計畫名</a:t>
            </a:r>
            <a:r>
              <a:rPr lang="zh-TW" altLang="en-US" sz="2000" dirty="0">
                <a:latin typeface="微軟正黑體" panose="020B0604030504040204" pitchFamily="34" charset="-120"/>
                <a:ea typeface="微軟正黑體" panose="020B0604030504040204" pitchFamily="34" charset="-120"/>
              </a:rPr>
              <a:t>稱</a:t>
            </a:r>
            <a:r>
              <a:rPr lang="zh-TW" altLang="en-US" sz="2000" dirty="0" smtClean="0">
                <a:latin typeface="微軟正黑體" panose="020B0604030504040204" pitchFamily="34" charset="-120"/>
                <a:ea typeface="微軟正黑體" panose="020B0604030504040204" pitchFamily="34" charset="-120"/>
              </a:rPr>
              <a:t>：人工智慧音樂家─運用深度嵌入方法與生成對抗網路於和諧性為導向的詞曲生成器之設計</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學門：工程處</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自然語言與語音處理</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執行期間：</a:t>
            </a:r>
            <a:r>
              <a:rPr lang="en-US" altLang="zh-TW" sz="2000" dirty="0" smtClean="0">
                <a:latin typeface="微軟正黑體" panose="020B0604030504040204" pitchFamily="34" charset="-120"/>
                <a:ea typeface="微軟正黑體" panose="020B0604030504040204" pitchFamily="34" charset="-120"/>
              </a:rPr>
              <a:t>108</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8</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1</a:t>
            </a:r>
            <a:r>
              <a:rPr lang="zh-TW" altLang="en-US" sz="2000" dirty="0" smtClean="0">
                <a:latin typeface="微軟正黑體" panose="020B0604030504040204" pitchFamily="34" charset="-120"/>
                <a:ea typeface="微軟正黑體" panose="020B0604030504040204" pitchFamily="34" charset="-120"/>
              </a:rPr>
              <a:t>日到</a:t>
            </a:r>
            <a:r>
              <a:rPr lang="en-US" altLang="zh-TW" sz="2000" dirty="0" smtClean="0">
                <a:latin typeface="微軟正黑體" panose="020B0604030504040204" pitchFamily="34" charset="-120"/>
                <a:ea typeface="微軟正黑體" panose="020B0604030504040204" pitchFamily="34" charset="-120"/>
              </a:rPr>
              <a:t>111</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7</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31</a:t>
            </a:r>
            <a:r>
              <a:rPr lang="zh-TW" altLang="en-US" sz="2000" dirty="0" smtClean="0">
                <a:latin typeface="微軟正黑體" panose="020B0604030504040204" pitchFamily="34" charset="-120"/>
                <a:ea typeface="微軟正黑體" panose="020B0604030504040204" pitchFamily="34" charset="-120"/>
              </a:rPr>
              <a:t>日，三年期。</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申請金額：新臺幣 </a:t>
            </a:r>
            <a:r>
              <a:rPr lang="en-US" altLang="zh-TW" sz="2000" dirty="0" smtClean="0">
                <a:latin typeface="微軟正黑體" panose="020B0604030504040204" pitchFamily="34" charset="-120"/>
                <a:ea typeface="微軟正黑體" panose="020B0604030504040204" pitchFamily="34" charset="-120"/>
              </a:rPr>
              <a:t>3,174,080 </a:t>
            </a:r>
            <a:r>
              <a:rPr lang="zh-TW" altLang="en-US" sz="2000" dirty="0" smtClean="0">
                <a:latin typeface="微軟正黑體" panose="020B0604030504040204" pitchFamily="34" charset="-120"/>
                <a:ea typeface="微軟正黑體" panose="020B0604030504040204" pitchFamily="34" charset="-120"/>
              </a:rPr>
              <a:t>元</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核定金額：新臺幣 </a:t>
            </a:r>
            <a:r>
              <a:rPr lang="en-US" altLang="zh-TW" sz="2000" dirty="0" smtClean="0">
                <a:solidFill>
                  <a:srgbClr val="FFFF00"/>
                </a:solidFill>
                <a:latin typeface="微軟正黑體" panose="020B0604030504040204" pitchFamily="34" charset="-120"/>
                <a:ea typeface="微軟正黑體" panose="020B0604030504040204" pitchFamily="34" charset="-120"/>
              </a:rPr>
              <a:t>2,727,000</a:t>
            </a:r>
            <a:r>
              <a:rPr lang="zh-TW" altLang="en-US" sz="2000" dirty="0" smtClean="0">
                <a:solidFill>
                  <a:srgbClr val="FFFF00"/>
                </a:solidFill>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元</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15</a:t>
            </a:fld>
            <a:endParaRPr lang="zh-TW" altLang="en-US"/>
          </a:p>
        </p:txBody>
      </p:sp>
    </p:spTree>
    <p:extLst>
      <p:ext uri="{BB962C8B-B14F-4D97-AF65-F5344CB8AC3E}">
        <p14:creationId xmlns:p14="http://schemas.microsoft.com/office/powerpoint/2010/main" val="281112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摘要</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040852" y="2065867"/>
            <a:ext cx="9562358" cy="3663723"/>
          </a:xfrm>
        </p:spPr>
        <p:txBody>
          <a:bodyPr>
            <a:normAutofit fontScale="85000" lnSpcReduction="10000"/>
          </a:bodyPr>
          <a:lstStyle/>
          <a:p>
            <a:pPr algn="just"/>
            <a:r>
              <a:rPr lang="zh-TW" altLang="en-US" sz="2000" dirty="0" smtClean="0">
                <a:latin typeface="微軟正黑體" panose="020B0604030504040204" pitchFamily="34" charset="-120"/>
                <a:ea typeface="微軟正黑體" panose="020B0604030504040204" pitchFamily="34" charset="-120"/>
              </a:rPr>
              <a:t>隨著</a:t>
            </a:r>
            <a:r>
              <a:rPr lang="zh-TW" altLang="en-US" sz="2000" dirty="0">
                <a:latin typeface="微軟正黑體" panose="020B0604030504040204" pitchFamily="34" charset="-120"/>
                <a:ea typeface="微軟正黑體" panose="020B0604030504040204" pitchFamily="34" charset="-120"/>
              </a:rPr>
              <a:t>深度學習的崛起，對抗式生成網路的相關研究近期獲得大量的關注。目前</a:t>
            </a:r>
            <a:r>
              <a:rPr lang="zh-TW" altLang="en-US" sz="2000" dirty="0" smtClean="0">
                <a:latin typeface="微軟正黑體" panose="020B0604030504040204" pitchFamily="34" charset="-120"/>
                <a:ea typeface="微軟正黑體" panose="020B0604030504040204" pitchFamily="34" charset="-120"/>
              </a:rPr>
              <a:t>自動生成</a:t>
            </a:r>
            <a:r>
              <a:rPr lang="zh-TW" altLang="en-US" sz="2000" dirty="0">
                <a:latin typeface="微軟正黑體" panose="020B0604030504040204" pitchFamily="34" charset="-120"/>
                <a:ea typeface="微軟正黑體" panose="020B0604030504040204" pitchFamily="34" charset="-120"/>
              </a:rPr>
              <a:t>的詞曲尚無法與人類作詞和作曲人相媲美，很難產生出有如人類創造一般</a:t>
            </a:r>
            <a:r>
              <a:rPr lang="zh-TW" altLang="en-US" sz="2000" dirty="0" smtClean="0">
                <a:latin typeface="微軟正黑體" panose="020B0604030504040204" pitchFamily="34" charset="-120"/>
                <a:ea typeface="微軟正黑體" panose="020B0604030504040204" pitchFamily="34" charset="-120"/>
              </a:rPr>
              <a:t>具有創意</a:t>
            </a:r>
            <a:r>
              <a:rPr lang="zh-TW" altLang="en-US" sz="2000" dirty="0">
                <a:latin typeface="微軟正黑體" panose="020B0604030504040204" pitchFamily="34" charset="-120"/>
                <a:ea typeface="微軟正黑體" panose="020B0604030504040204" pitchFamily="34" charset="-120"/>
              </a:rPr>
              <a:t>性的結果。如果機器能夠生成音樂並具有創意和美感的音樂，這將代表「</a:t>
            </a:r>
            <a:r>
              <a:rPr lang="zh-TW" altLang="en-US" sz="2000" dirty="0" smtClean="0">
                <a:latin typeface="微軟正黑體" panose="020B0604030504040204" pitchFamily="34" charset="-120"/>
                <a:ea typeface="微軟正黑體" panose="020B0604030504040204" pitchFamily="34" charset="-120"/>
              </a:rPr>
              <a:t>人工智慧</a:t>
            </a:r>
            <a:r>
              <a:rPr lang="zh-TW" altLang="en-US" sz="2000" dirty="0">
                <a:latin typeface="微軟正黑體" panose="020B0604030504040204" pitchFamily="34" charset="-120"/>
                <a:ea typeface="微軟正黑體" panose="020B0604030504040204" pitchFamily="34" charset="-120"/>
              </a:rPr>
              <a:t>」達成了人類高階智慧行為的「創造」。作詞作曲都是表達的媒介，主要</a:t>
            </a:r>
            <a:r>
              <a:rPr lang="zh-TW" altLang="en-US" sz="2000" dirty="0" smtClean="0">
                <a:latin typeface="微軟正黑體" panose="020B0604030504040204" pitchFamily="34" charset="-120"/>
                <a:ea typeface="微軟正黑體" panose="020B0604030504040204" pitchFamily="34" charset="-120"/>
              </a:rPr>
              <a:t>傳遞情感</a:t>
            </a:r>
            <a:r>
              <a:rPr lang="zh-TW" altLang="en-US" sz="2000" dirty="0">
                <a:latin typeface="微軟正黑體" panose="020B0604030504040204" pitchFamily="34" charset="-120"/>
                <a:ea typeface="微軟正黑體" panose="020B0604030504040204" pitchFamily="34" charset="-120"/>
              </a:rPr>
              <a:t>與思想。然而詞曲對於對機器來說僅是符號，難以理解其中的情感，因此</a:t>
            </a:r>
            <a:r>
              <a:rPr lang="zh-TW" altLang="en-US" sz="2000" dirty="0" smtClean="0">
                <a:solidFill>
                  <a:srgbClr val="FFFF00"/>
                </a:solidFill>
                <a:latin typeface="微軟正黑體" panose="020B0604030504040204" pitchFamily="34" charset="-120"/>
                <a:ea typeface="微軟正黑體" panose="020B0604030504040204" pitchFamily="34" charset="-120"/>
              </a:rPr>
              <a:t>生成的</a:t>
            </a:r>
            <a:r>
              <a:rPr lang="zh-TW" altLang="en-US" sz="2000" dirty="0">
                <a:solidFill>
                  <a:srgbClr val="FFFF00"/>
                </a:solidFill>
                <a:latin typeface="微軟正黑體" panose="020B0604030504040204" pitchFamily="34" charset="-120"/>
                <a:ea typeface="微軟正黑體" panose="020B0604030504040204" pitchFamily="34" charset="-120"/>
              </a:rPr>
              <a:t>歌詞或歌曲難以跳脫既有框架</a:t>
            </a:r>
            <a:r>
              <a:rPr lang="zh-TW" altLang="en-US" sz="2000" dirty="0">
                <a:latin typeface="微軟正黑體" panose="020B0604030504040204" pitchFamily="34" charset="-120"/>
                <a:ea typeface="微軟正黑體" panose="020B0604030504040204" pitchFamily="34" charset="-120"/>
              </a:rPr>
              <a:t>，導致</a:t>
            </a:r>
            <a:r>
              <a:rPr lang="zh-TW" altLang="en-US" sz="2000" dirty="0">
                <a:solidFill>
                  <a:srgbClr val="FFFF00"/>
                </a:solidFill>
                <a:latin typeface="微軟正黑體" panose="020B0604030504040204" pitchFamily="34" charset="-120"/>
                <a:ea typeface="微軟正黑體" panose="020B0604030504040204" pitchFamily="34" charset="-120"/>
              </a:rPr>
              <a:t>生成結果偏向模仿而缺乏</a:t>
            </a:r>
            <a:r>
              <a:rPr lang="zh-TW" altLang="en-US" sz="2000" dirty="0" smtClean="0">
                <a:solidFill>
                  <a:srgbClr val="FFFF00"/>
                </a:solidFill>
                <a:latin typeface="微軟正黑體" panose="020B0604030504040204" pitchFamily="34" charset="-120"/>
                <a:ea typeface="微軟正黑體" panose="020B0604030504040204" pitchFamily="34" charset="-120"/>
              </a:rPr>
              <a:t>創意</a:t>
            </a:r>
            <a:r>
              <a:rPr lang="zh-TW" altLang="en-US" sz="2000" dirty="0" smtClean="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因此，</a:t>
            </a:r>
            <a:r>
              <a:rPr lang="zh-TW" altLang="en-US" sz="2000" dirty="0" smtClean="0">
                <a:latin typeface="微軟正黑體" panose="020B0604030504040204" pitchFamily="34" charset="-120"/>
                <a:ea typeface="微軟正黑體" panose="020B0604030504040204" pitchFamily="34" charset="-120"/>
              </a:rPr>
              <a:t>目前</a:t>
            </a:r>
            <a:r>
              <a:rPr lang="zh-TW" altLang="en-US" sz="2000" dirty="0">
                <a:latin typeface="微軟正黑體" panose="020B0604030504040204" pitchFamily="34" charset="-120"/>
                <a:ea typeface="微軟正黑體" panose="020B0604030504040204" pitchFamily="34" charset="-120"/>
              </a:rPr>
              <a:t>的詞曲生成模型</a:t>
            </a:r>
            <a:r>
              <a:rPr lang="zh-TW" altLang="en-US" sz="2000" dirty="0" smtClean="0">
                <a:latin typeface="微軟正黑體" panose="020B0604030504040204" pitchFamily="34" charset="-120"/>
                <a:ea typeface="微軟正黑體" panose="020B0604030504040204" pitchFamily="34" charset="-120"/>
              </a:rPr>
              <a:t>的</a:t>
            </a:r>
            <a:r>
              <a:rPr lang="zh-TW" altLang="en-US" sz="2000" dirty="0" smtClean="0">
                <a:solidFill>
                  <a:srgbClr val="FFFF00"/>
                </a:solidFill>
                <a:latin typeface="微軟正黑體" panose="020B0604030504040204" pitchFamily="34" charset="-120"/>
                <a:ea typeface="微軟正黑體" panose="020B0604030504040204" pitchFamily="34" charset="-120"/>
              </a:rPr>
              <a:t>主要瓶頸在於音樂旋律的上下文和諧度不足</a:t>
            </a:r>
            <a:r>
              <a:rPr lang="zh-TW" altLang="en-US" sz="2000" dirty="0" smtClean="0">
                <a:latin typeface="微軟正黑體" panose="020B0604030504040204" pitchFamily="34" charset="-120"/>
                <a:ea typeface="微軟正黑體" panose="020B0604030504040204" pitchFamily="34" charset="-120"/>
              </a:rPr>
              <a:t>、</a:t>
            </a:r>
            <a:r>
              <a:rPr lang="zh-TW" altLang="en-US" sz="2000" dirty="0">
                <a:solidFill>
                  <a:srgbClr val="FFFF00"/>
                </a:solidFill>
                <a:latin typeface="微軟正黑體" panose="020B0604030504040204" pitchFamily="34" charset="-120"/>
                <a:ea typeface="微軟正黑體" panose="020B0604030504040204" pitchFamily="34" charset="-120"/>
              </a:rPr>
              <a:t>歌詞的上下文涵義與情感的不一致性以及創意性的缺乏</a:t>
            </a:r>
            <a:r>
              <a:rPr lang="zh-TW" altLang="en-US" sz="2000" dirty="0">
                <a:latin typeface="微軟正黑體" panose="020B0604030504040204" pitchFamily="34" charset="-120"/>
                <a:ea typeface="微軟正黑體" panose="020B0604030504040204" pitchFamily="34" charset="-120"/>
              </a:rPr>
              <a:t>等</a:t>
            </a:r>
            <a:r>
              <a:rPr lang="zh-TW" altLang="en-US" sz="2000" dirty="0" smtClean="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just"/>
            <a:r>
              <a:rPr lang="zh-TW" altLang="en-US" sz="2000" dirty="0">
                <a:latin typeface="微軟正黑體" panose="020B0604030504040204" pitchFamily="34" charset="-120"/>
                <a:ea typeface="微軟正黑體" panose="020B0604030504040204" pitchFamily="34" charset="-120"/>
              </a:rPr>
              <a:t>本計畫以流行音樂的詞曲作為生成目標，第一年以流行音樂之要素設計</a:t>
            </a:r>
            <a:r>
              <a:rPr lang="zh-TW" altLang="en-US" sz="2000" dirty="0">
                <a:solidFill>
                  <a:srgbClr val="FFFF00"/>
                </a:solidFill>
                <a:latin typeface="微軟正黑體" panose="020B0604030504040204" pitchFamily="34" charset="-120"/>
                <a:ea typeface="微軟正黑體" panose="020B0604030504040204" pitchFamily="34" charset="-120"/>
              </a:rPr>
              <a:t>各種音樂</a:t>
            </a:r>
            <a:r>
              <a:rPr lang="zh-TW" altLang="en-US" sz="2000" dirty="0" smtClean="0">
                <a:solidFill>
                  <a:srgbClr val="FFFF00"/>
                </a:solidFill>
                <a:latin typeface="微軟正黑體" panose="020B0604030504040204" pitchFamily="34" charset="-120"/>
                <a:ea typeface="微軟正黑體" panose="020B0604030504040204" pitchFamily="34" charset="-120"/>
              </a:rPr>
              <a:t>特徵</a:t>
            </a:r>
            <a:r>
              <a:rPr lang="zh-TW" altLang="en-US" sz="2000" dirty="0">
                <a:solidFill>
                  <a:srgbClr val="FFFF00"/>
                </a:solidFill>
                <a:latin typeface="微軟正黑體" panose="020B0604030504040204" pitchFamily="34" charset="-120"/>
                <a:ea typeface="微軟正黑體" panose="020B0604030504040204" pitchFamily="34" charset="-120"/>
              </a:rPr>
              <a:t>的深度表徵學習方法</a:t>
            </a:r>
            <a:r>
              <a:rPr lang="zh-TW" altLang="en-US" sz="2000" dirty="0">
                <a:latin typeface="微軟正黑體" panose="020B0604030504040204" pitchFamily="34" charset="-120"/>
                <a:ea typeface="微軟正黑體" panose="020B0604030504040204" pitchFamily="34" charset="-120"/>
              </a:rPr>
              <a:t>，並且預期運用各種音樂特徵的深度表徵作為生成模型的</a:t>
            </a:r>
            <a:r>
              <a:rPr lang="zh-TW" altLang="en-US" sz="2000" dirty="0" smtClean="0">
                <a:latin typeface="微軟正黑體" panose="020B0604030504040204" pitchFamily="34" charset="-120"/>
                <a:ea typeface="微軟正黑體" panose="020B0604030504040204" pitchFamily="34" charset="-120"/>
              </a:rPr>
              <a:t>有效</a:t>
            </a:r>
            <a:r>
              <a:rPr lang="zh-TW" altLang="en-US" sz="2000" dirty="0">
                <a:latin typeface="微軟正黑體" panose="020B0604030504040204" pitchFamily="34" charset="-120"/>
                <a:ea typeface="微軟正黑體" panose="020B0604030504040204" pitchFamily="34" charset="-120"/>
              </a:rPr>
              <a:t>輸入。第二年與第三年之主要目標則為整合</a:t>
            </a:r>
            <a:r>
              <a:rPr lang="zh-TW" altLang="en-US" sz="2000" dirty="0">
                <a:solidFill>
                  <a:srgbClr val="FFFF00"/>
                </a:solidFill>
                <a:latin typeface="微軟正黑體" panose="020B0604030504040204" pitchFamily="34" charset="-120"/>
                <a:ea typeface="微軟正黑體" panose="020B0604030504040204" pitchFamily="34" charset="-120"/>
              </a:rPr>
              <a:t>變分自動編碼器</a:t>
            </a:r>
            <a:r>
              <a:rPr lang="zh-TW" altLang="en-US" sz="2000" dirty="0">
                <a:latin typeface="微軟正黑體" panose="020B0604030504040204" pitchFamily="34" charset="-120"/>
                <a:ea typeface="微軟正黑體" panose="020B0604030504040204" pitchFamily="34" charset="-120"/>
              </a:rPr>
              <a:t>與</a:t>
            </a:r>
            <a:r>
              <a:rPr lang="zh-TW" altLang="en-US" sz="2000" dirty="0">
                <a:solidFill>
                  <a:srgbClr val="FFFF00"/>
                </a:solidFill>
                <a:latin typeface="微軟正黑體" panose="020B0604030504040204" pitchFamily="34" charset="-120"/>
                <a:ea typeface="微軟正黑體" panose="020B0604030504040204" pitchFamily="34" charset="-120"/>
              </a:rPr>
              <a:t>生成對抗式網路</a:t>
            </a:r>
            <a:r>
              <a:rPr lang="zh-TW" altLang="en-US" sz="2000" dirty="0" smtClean="0">
                <a:latin typeface="微軟正黑體" panose="020B0604030504040204" pitchFamily="34" charset="-120"/>
                <a:ea typeface="微軟正黑體" panose="020B0604030504040204" pitchFamily="34" charset="-120"/>
              </a:rPr>
              <a:t>來設計</a:t>
            </a:r>
            <a:r>
              <a:rPr lang="zh-TW" altLang="en-US" sz="2000" dirty="0">
                <a:latin typeface="微軟正黑體" panose="020B0604030504040204" pitchFamily="34" charset="-120"/>
                <a:ea typeface="微軟正黑體" panose="020B0604030504040204" pitchFamily="34" charset="-120"/>
              </a:rPr>
              <a:t>考慮更為全面的詞曲生成模型。本計畫所設計之深度生成模型框架旨在於</a:t>
            </a:r>
            <a:r>
              <a:rPr lang="zh-TW" altLang="en-US" sz="2000" dirty="0">
                <a:solidFill>
                  <a:srgbClr val="FFFF00"/>
                </a:solidFill>
                <a:latin typeface="微軟正黑體" panose="020B0604030504040204" pitchFamily="34" charset="-120"/>
                <a:ea typeface="微軟正黑體" panose="020B0604030504040204" pitchFamily="34" charset="-120"/>
              </a:rPr>
              <a:t>優</a:t>
            </a:r>
            <a:r>
              <a:rPr lang="zh-TW" altLang="en-US" sz="2000" dirty="0" smtClean="0">
                <a:solidFill>
                  <a:srgbClr val="FFFF00"/>
                </a:solidFill>
                <a:latin typeface="微軟正黑體" panose="020B0604030504040204" pitchFamily="34" charset="-120"/>
                <a:ea typeface="微軟正黑體" panose="020B0604030504040204" pitchFamily="34" charset="-120"/>
              </a:rPr>
              <a:t>化生</a:t>
            </a:r>
            <a:r>
              <a:rPr lang="zh-TW" altLang="en-US" sz="2000" dirty="0">
                <a:solidFill>
                  <a:srgbClr val="FFFF00"/>
                </a:solidFill>
                <a:latin typeface="微軟正黑體" panose="020B0604030504040204" pitchFamily="34" charset="-120"/>
                <a:ea typeface="微軟正黑體" panose="020B0604030504040204" pitchFamily="34" charset="-120"/>
              </a:rPr>
              <a:t>成之音樂的和諧性以及生成之歌詞的上下文一致性</a:t>
            </a:r>
            <a:r>
              <a:rPr lang="zh-TW" altLang="en-US" sz="2000" dirty="0">
                <a:latin typeface="微軟正黑體" panose="020B0604030504040204" pitchFamily="34" charset="-120"/>
                <a:ea typeface="微軟正黑體" panose="020B0604030504040204" pitchFamily="34" charset="-120"/>
              </a:rPr>
              <a:t>，並允許使用者可以</a:t>
            </a:r>
            <a:r>
              <a:rPr lang="zh-TW" altLang="en-US" sz="2000" dirty="0">
                <a:solidFill>
                  <a:srgbClr val="FFFF00"/>
                </a:solidFill>
                <a:latin typeface="微軟正黑體" panose="020B0604030504040204" pitchFamily="34" charset="-120"/>
                <a:ea typeface="微軟正黑體" panose="020B0604030504040204" pitchFamily="34" charset="-120"/>
              </a:rPr>
              <a:t>調整</a:t>
            </a:r>
            <a:r>
              <a:rPr lang="zh-TW" altLang="en-US" sz="2000" dirty="0" smtClean="0">
                <a:solidFill>
                  <a:srgbClr val="FFFF00"/>
                </a:solidFill>
                <a:latin typeface="微軟正黑體" panose="020B0604030504040204" pitchFamily="34" charset="-120"/>
                <a:ea typeface="微軟正黑體" panose="020B0604030504040204" pitchFamily="34" charset="-120"/>
              </a:rPr>
              <a:t>生成結果</a:t>
            </a:r>
            <a:r>
              <a:rPr lang="zh-TW" altLang="en-US" sz="2000" dirty="0">
                <a:solidFill>
                  <a:srgbClr val="FFFF00"/>
                </a:solidFill>
                <a:latin typeface="微軟正黑體" panose="020B0604030504040204" pitchFamily="34" charset="-120"/>
                <a:ea typeface="微軟正黑體" panose="020B0604030504040204" pitchFamily="34" charset="-120"/>
              </a:rPr>
              <a:t>的創意度</a:t>
            </a:r>
            <a:r>
              <a:rPr lang="zh-TW" altLang="en-US" sz="2000" dirty="0">
                <a:latin typeface="微軟正黑體" panose="020B0604030504040204" pitchFamily="34" charset="-120"/>
                <a:ea typeface="微軟正黑體" panose="020B0604030504040204" pitchFamily="34" charset="-120"/>
              </a:rPr>
              <a:t>。預期本計畫之研究成果將有助於人工智慧音樂家實現人類的高階</a:t>
            </a:r>
            <a:r>
              <a:rPr lang="zh-TW" altLang="en-US" sz="2000" dirty="0" smtClean="0">
                <a:latin typeface="微軟正黑體" panose="020B0604030504040204" pitchFamily="34" charset="-120"/>
                <a:ea typeface="微軟正黑體" panose="020B0604030504040204" pitchFamily="34" charset="-120"/>
              </a:rPr>
              <a:t>智慧</a:t>
            </a:r>
            <a:r>
              <a:rPr lang="zh-TW" altLang="en-US" sz="2000" dirty="0">
                <a:latin typeface="微軟正黑體" panose="020B0604030504040204" pitchFamily="34" charset="-120"/>
                <a:ea typeface="微軟正黑體" panose="020B0604030504040204" pitchFamily="34" charset="-120"/>
              </a:rPr>
              <a:t>能力─創造力</a:t>
            </a:r>
            <a:r>
              <a:rPr lang="zh-TW" altLang="en-US" sz="2000" dirty="0" smtClean="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16</a:t>
            </a:fld>
            <a:endParaRPr lang="zh-TW" altLang="en-US"/>
          </a:p>
        </p:txBody>
      </p:sp>
    </p:spTree>
    <p:extLst>
      <p:ext uri="{BB962C8B-B14F-4D97-AF65-F5344CB8AC3E}">
        <p14:creationId xmlns:p14="http://schemas.microsoft.com/office/powerpoint/2010/main" val="121132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第一年 特徵萃取</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17</a:t>
            </a:fld>
            <a:endParaRPr lang="zh-TW" altLang="en-US"/>
          </a:p>
        </p:txBody>
      </p:sp>
      <p:grpSp>
        <p:nvGrpSpPr>
          <p:cNvPr id="10" name="群組 9"/>
          <p:cNvGrpSpPr/>
          <p:nvPr/>
        </p:nvGrpSpPr>
        <p:grpSpPr>
          <a:xfrm>
            <a:off x="676073" y="1882549"/>
            <a:ext cx="9863582" cy="4761446"/>
            <a:chOff x="676073" y="1824181"/>
            <a:chExt cx="9863582" cy="4761446"/>
          </a:xfrm>
        </p:grpSpPr>
        <p:pic>
          <p:nvPicPr>
            <p:cNvPr id="5" name="圖片 4"/>
            <p:cNvPicPr>
              <a:picLocks noChangeAspect="1"/>
            </p:cNvPicPr>
            <p:nvPr/>
          </p:nvPicPr>
          <p:blipFill rotWithShape="1">
            <a:blip r:embed="rId3"/>
            <a:srcRect l="3774" t="3952"/>
            <a:stretch/>
          </p:blipFill>
          <p:spPr>
            <a:xfrm>
              <a:off x="676073" y="1824181"/>
              <a:ext cx="4153045" cy="2389577"/>
            </a:xfrm>
            <a:prstGeom prst="rect">
              <a:avLst/>
            </a:prstGeom>
          </p:spPr>
        </p:pic>
        <p:pic>
          <p:nvPicPr>
            <p:cNvPr id="6" name="圖片 5"/>
            <p:cNvPicPr>
              <a:picLocks noChangeAspect="1"/>
            </p:cNvPicPr>
            <p:nvPr/>
          </p:nvPicPr>
          <p:blipFill>
            <a:blip r:embed="rId4"/>
            <a:stretch>
              <a:fillRect/>
            </a:stretch>
          </p:blipFill>
          <p:spPr>
            <a:xfrm>
              <a:off x="685801" y="4334163"/>
              <a:ext cx="4131964" cy="2251464"/>
            </a:xfrm>
            <a:prstGeom prst="rect">
              <a:avLst/>
            </a:prstGeom>
          </p:spPr>
        </p:pic>
        <p:pic>
          <p:nvPicPr>
            <p:cNvPr id="7" name="圖片 6"/>
            <p:cNvPicPr>
              <a:picLocks noChangeAspect="1"/>
            </p:cNvPicPr>
            <p:nvPr/>
          </p:nvPicPr>
          <p:blipFill rotWithShape="1">
            <a:blip r:embed="rId5"/>
            <a:srcRect l="715" t="4560"/>
            <a:stretch/>
          </p:blipFill>
          <p:spPr>
            <a:xfrm>
              <a:off x="4962456" y="4612936"/>
              <a:ext cx="5577198" cy="1437665"/>
            </a:xfrm>
            <a:prstGeom prst="rect">
              <a:avLst/>
            </a:prstGeom>
          </p:spPr>
        </p:pic>
        <p:pic>
          <p:nvPicPr>
            <p:cNvPr id="8" name="圖片 7"/>
            <p:cNvPicPr>
              <a:picLocks noChangeAspect="1"/>
            </p:cNvPicPr>
            <p:nvPr/>
          </p:nvPicPr>
          <p:blipFill>
            <a:blip r:embed="rId6"/>
            <a:stretch>
              <a:fillRect/>
            </a:stretch>
          </p:blipFill>
          <p:spPr>
            <a:xfrm>
              <a:off x="4962457" y="1839264"/>
              <a:ext cx="5577198" cy="2629628"/>
            </a:xfrm>
            <a:prstGeom prst="rect">
              <a:avLst/>
            </a:prstGeom>
          </p:spPr>
        </p:pic>
      </p:grpSp>
    </p:spTree>
    <p:extLst>
      <p:ext uri="{BB962C8B-B14F-4D97-AF65-F5344CB8AC3E}">
        <p14:creationId xmlns:p14="http://schemas.microsoft.com/office/powerpoint/2010/main" val="3453540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第二年 自動作詞</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18</a:t>
            </a:fld>
            <a:endParaRPr lang="zh-TW" altLang="en-US"/>
          </a:p>
        </p:txBody>
      </p:sp>
      <p:pic>
        <p:nvPicPr>
          <p:cNvPr id="9" name="圖片 8"/>
          <p:cNvPicPr>
            <a:picLocks noChangeAspect="1"/>
          </p:cNvPicPr>
          <p:nvPr/>
        </p:nvPicPr>
        <p:blipFill>
          <a:blip r:embed="rId3"/>
          <a:stretch>
            <a:fillRect/>
          </a:stretch>
        </p:blipFill>
        <p:spPr>
          <a:xfrm>
            <a:off x="591446" y="2535122"/>
            <a:ext cx="5743203" cy="3573005"/>
          </a:xfrm>
          <a:prstGeom prst="rect">
            <a:avLst/>
          </a:prstGeom>
        </p:spPr>
      </p:pic>
      <p:sp>
        <p:nvSpPr>
          <p:cNvPr id="3" name="矩形 2"/>
          <p:cNvSpPr/>
          <p:nvPr/>
        </p:nvSpPr>
        <p:spPr>
          <a:xfrm>
            <a:off x="6462408" y="2486482"/>
            <a:ext cx="4996775" cy="1200329"/>
          </a:xfrm>
          <a:prstGeom prst="rect">
            <a:avLst/>
          </a:prstGeom>
        </p:spPr>
        <p:txBody>
          <a:bodyPr wrap="square">
            <a:spAutoFit/>
          </a:bodyPr>
          <a:lstStyle/>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如何</a:t>
            </a:r>
            <a:r>
              <a:rPr lang="zh-TW" altLang="en-US" dirty="0">
                <a:latin typeface="微軟正黑體" panose="020B0604030504040204" pitchFamily="34" charset="-120"/>
                <a:ea typeface="微軟正黑體" panose="020B0604030504040204" pitchFamily="34" charset="-120"/>
              </a:rPr>
              <a:t>從歌曲音頻中抓取歌曲的意境或情緒？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的歌詞是否達到一個基本句子的結構？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的歌詞是否有達到上下文語義一致性</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FontTx/>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的歌詞是否能對上歌曲的拍點或時間</a:t>
            </a:r>
            <a:r>
              <a:rPr lang="zh-TW" altLang="en-US" dirty="0" smtClean="0">
                <a:latin typeface="微軟正黑體" panose="020B0604030504040204" pitchFamily="34" charset="-120"/>
                <a:ea typeface="微軟正黑體" panose="020B0604030504040204" pitchFamily="34" charset="-120"/>
              </a:rPr>
              <a:t>點？</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321145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a:t>
            </a:r>
            <a:r>
              <a:rPr lang="zh-TW" altLang="en-US" sz="4000" b="1" dirty="0">
                <a:latin typeface="微軟正黑體" panose="020B0604030504040204" pitchFamily="34" charset="-120"/>
                <a:ea typeface="微軟正黑體" panose="020B0604030504040204" pitchFamily="34" charset="-120"/>
              </a:rPr>
              <a:t>三</a:t>
            </a:r>
            <a:r>
              <a:rPr lang="zh-TW" altLang="en-US" sz="4000" b="1" dirty="0" smtClean="0">
                <a:latin typeface="微軟正黑體" panose="020B0604030504040204" pitchFamily="34" charset="-120"/>
                <a:ea typeface="微軟正黑體" panose="020B0604030504040204" pitchFamily="34" charset="-120"/>
              </a:rPr>
              <a:t>年 自動作曲</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19</a:t>
            </a:fld>
            <a:endParaRPr lang="zh-TW" altLang="en-US"/>
          </a:p>
        </p:txBody>
      </p:sp>
      <p:sp>
        <p:nvSpPr>
          <p:cNvPr id="3" name="矩形 2"/>
          <p:cNvSpPr/>
          <p:nvPr/>
        </p:nvSpPr>
        <p:spPr>
          <a:xfrm>
            <a:off x="6782757" y="4582694"/>
            <a:ext cx="4763310" cy="1200329"/>
          </a:xfrm>
          <a:prstGeom prst="rect">
            <a:avLst/>
          </a:prstGeom>
        </p:spPr>
        <p:txBody>
          <a:bodyPr wrap="square">
            <a:spAutoFit/>
          </a:bodyPr>
          <a:lstStyle/>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如何</a:t>
            </a:r>
            <a:r>
              <a:rPr lang="zh-TW" altLang="en-US" dirty="0">
                <a:latin typeface="微軟正黑體" panose="020B0604030504040204" pitchFamily="34" charset="-120"/>
                <a:ea typeface="微軟正黑體" panose="020B0604030504040204" pitchFamily="34" charset="-120"/>
              </a:rPr>
              <a:t>從歌詞中抓取歌詞的意境或情緒？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的旋律是否考慮到音樂和諧性的問題</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的旋律是否具有創新性</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FontTx/>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的旋律是否考慮到歌曲結構的</a:t>
            </a:r>
            <a:r>
              <a:rPr lang="zh-TW" altLang="en-US" dirty="0" smtClean="0">
                <a:latin typeface="微軟正黑體" panose="020B0604030504040204" pitchFamily="34" charset="-120"/>
                <a:ea typeface="微軟正黑體" panose="020B0604030504040204" pitchFamily="34" charset="-120"/>
              </a:rPr>
              <a:t>問題？</a:t>
            </a:r>
            <a:endParaRPr lang="en-US" altLang="zh-TW"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rotWithShape="1">
          <a:blip r:embed="rId3"/>
          <a:srcRect r="1936" b="3417"/>
          <a:stretch/>
        </p:blipFill>
        <p:spPr>
          <a:xfrm>
            <a:off x="347642" y="2149712"/>
            <a:ext cx="6386475" cy="3682666"/>
          </a:xfrm>
          <a:prstGeom prst="rect">
            <a:avLst/>
          </a:prstGeom>
        </p:spPr>
      </p:pic>
    </p:spTree>
    <p:extLst>
      <p:ext uri="{BB962C8B-B14F-4D97-AF65-F5344CB8AC3E}">
        <p14:creationId xmlns:p14="http://schemas.microsoft.com/office/powerpoint/2010/main" val="3477913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298311"/>
            <a:ext cx="10131425" cy="1456267"/>
          </a:xfrm>
        </p:spPr>
        <p:txBody>
          <a:bodyPr>
            <a:normAutofit/>
          </a:bodyPr>
          <a:lstStyle/>
          <a:p>
            <a:pPr algn="ctr"/>
            <a:r>
              <a:rPr lang="zh-TW" altLang="en-US" sz="4000" b="1" dirty="0" smtClean="0">
                <a:latin typeface="微軟正黑體" panose="020B0604030504040204" pitchFamily="34" charset="-120"/>
                <a:ea typeface="微軟正黑體" panose="020B0604030504040204" pitchFamily="34" charset="-120"/>
              </a:rPr>
              <a:t>個人簡介</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441412" y="1627926"/>
            <a:ext cx="8147050" cy="4752528"/>
          </a:xfrm>
        </p:spPr>
        <p:txBody>
          <a:bodyPr>
            <a:normAutofit fontScale="92500" lnSpcReduction="20000"/>
          </a:bodyPr>
          <a:lstStyle/>
          <a:p>
            <a:r>
              <a:rPr lang="en-US" altLang="zh-TW" sz="2400" dirty="0">
                <a:latin typeface="微軟正黑體" panose="020B0604030504040204" pitchFamily="34" charset="-120"/>
                <a:ea typeface="微軟正黑體" panose="020B0604030504040204" pitchFamily="34" charset="-120"/>
              </a:rPr>
              <a:t>National Cheng Kung University (2017/1-PhD)</a:t>
            </a:r>
          </a:p>
          <a:p>
            <a:pPr lvl="1"/>
            <a:r>
              <a:rPr lang="en-US" altLang="zh-TW" sz="2000" dirty="0">
                <a:latin typeface="微軟正黑體" panose="020B0604030504040204" pitchFamily="34" charset="-120"/>
                <a:ea typeface="微軟正黑體" panose="020B0604030504040204" pitchFamily="34" charset="-120"/>
              </a:rPr>
              <a:t>Department of Engineering Science</a:t>
            </a:r>
          </a:p>
          <a:p>
            <a:pPr lvl="1"/>
            <a:r>
              <a:rPr lang="en-US" altLang="zh-TW" sz="2000" dirty="0">
                <a:latin typeface="微軟正黑體" panose="020B0604030504040204" pitchFamily="34" charset="-120"/>
                <a:ea typeface="微軟正黑體" panose="020B0604030504040204" pitchFamily="34" charset="-120"/>
              </a:rPr>
              <a:t>Group of Computer Science and its Applications</a:t>
            </a:r>
          </a:p>
          <a:p>
            <a:r>
              <a:rPr lang="en-US" altLang="zh-TW" sz="2400" dirty="0">
                <a:latin typeface="微軟正黑體" panose="020B0604030504040204" pitchFamily="34" charset="-120"/>
                <a:ea typeface="微軟正黑體" panose="020B0604030504040204" pitchFamily="34" charset="-120"/>
              </a:rPr>
              <a:t>Research Fields</a:t>
            </a:r>
          </a:p>
          <a:p>
            <a:pPr lvl="1"/>
            <a:r>
              <a:rPr lang="en-US" altLang="zh-TW" sz="2000" dirty="0">
                <a:latin typeface="微軟正黑體" panose="020B0604030504040204" pitchFamily="34" charset="-120"/>
                <a:ea typeface="微軟正黑體" panose="020B0604030504040204" pitchFamily="34" charset="-120"/>
              </a:rPr>
              <a:t>Natural Language Processing</a:t>
            </a:r>
          </a:p>
          <a:p>
            <a:pPr lvl="2"/>
            <a:r>
              <a:rPr lang="en-US" altLang="zh-TW" sz="1800" dirty="0">
                <a:latin typeface="微軟正黑體" panose="020B0604030504040204" pitchFamily="34" charset="-120"/>
                <a:ea typeface="微軟正黑體" panose="020B0604030504040204" pitchFamily="34" charset="-120"/>
              </a:rPr>
              <a:t>Semantic Analysis (2009-Now)</a:t>
            </a:r>
          </a:p>
          <a:p>
            <a:pPr lvl="2"/>
            <a:r>
              <a:rPr lang="en-US" altLang="zh-TW" sz="1800" dirty="0" smtClean="0">
                <a:latin typeface="微軟正黑體" panose="020B0604030504040204" pitchFamily="34" charset="-120"/>
                <a:ea typeface="微軟正黑體" panose="020B0604030504040204" pitchFamily="34" charset="-120"/>
              </a:rPr>
              <a:t>Recommendation </a:t>
            </a:r>
            <a:r>
              <a:rPr lang="en-US" altLang="zh-TW" sz="1800" dirty="0">
                <a:latin typeface="微軟正黑體" panose="020B0604030504040204" pitchFamily="34" charset="-120"/>
                <a:ea typeface="微軟正黑體" panose="020B0604030504040204" pitchFamily="34" charset="-120"/>
              </a:rPr>
              <a:t>systems (2015-Now</a:t>
            </a:r>
            <a:r>
              <a:rPr lang="en-US" altLang="zh-TW" sz="1800" dirty="0" smtClean="0">
                <a:latin typeface="微軟正黑體" panose="020B0604030504040204" pitchFamily="34" charset="-120"/>
                <a:ea typeface="微軟正黑體" panose="020B0604030504040204" pitchFamily="34" charset="-120"/>
              </a:rPr>
              <a:t>)</a:t>
            </a:r>
          </a:p>
          <a:p>
            <a:pPr lvl="2"/>
            <a:r>
              <a:rPr lang="en-US" altLang="zh-TW" sz="1800" dirty="0" err="1" smtClean="0">
                <a:latin typeface="微軟正黑體" panose="020B0604030504040204" pitchFamily="34" charset="-120"/>
                <a:ea typeface="微軟正黑體" panose="020B0604030504040204" pitchFamily="34" charset="-120"/>
              </a:rPr>
              <a:t>Chatbot</a:t>
            </a:r>
            <a:r>
              <a:rPr lang="en-US" altLang="zh-TW" sz="1800" dirty="0" smtClean="0">
                <a:latin typeface="微軟正黑體" panose="020B0604030504040204" pitchFamily="34" charset="-120"/>
                <a:ea typeface="微軟正黑體" panose="020B0604030504040204" pitchFamily="34" charset="-120"/>
              </a:rPr>
              <a:t> (2019-Now)</a:t>
            </a:r>
            <a:endParaRPr lang="en-US" altLang="zh-TW" sz="1800" dirty="0">
              <a:latin typeface="微軟正黑體" panose="020B0604030504040204" pitchFamily="34" charset="-120"/>
              <a:ea typeface="微軟正黑體" panose="020B0604030504040204" pitchFamily="34" charset="-120"/>
            </a:endParaRPr>
          </a:p>
          <a:p>
            <a:pPr lvl="1"/>
            <a:r>
              <a:rPr lang="en-US" altLang="zh-TW" sz="2000" dirty="0">
                <a:latin typeface="微軟正黑體" panose="020B0604030504040204" pitchFamily="34" charset="-120"/>
                <a:ea typeface="微軟正黑體" panose="020B0604030504040204" pitchFamily="34" charset="-120"/>
              </a:rPr>
              <a:t>Data Mining</a:t>
            </a:r>
          </a:p>
          <a:p>
            <a:pPr lvl="2"/>
            <a:r>
              <a:rPr lang="en-US" altLang="zh-TW" sz="1800" dirty="0">
                <a:latin typeface="微軟正黑體" panose="020B0604030504040204" pitchFamily="34" charset="-120"/>
                <a:ea typeface="微軟正黑體" panose="020B0604030504040204" pitchFamily="34" charset="-120"/>
              </a:rPr>
              <a:t>Social Network Analysis (2013-2015</a:t>
            </a:r>
            <a:r>
              <a:rPr lang="en-US" altLang="zh-TW" sz="1800" dirty="0" smtClean="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lvl="2"/>
            <a:r>
              <a:rPr lang="en-US" altLang="zh-TW" sz="1800" dirty="0">
                <a:latin typeface="微軟正黑體" panose="020B0604030504040204" pitchFamily="34" charset="-120"/>
                <a:ea typeface="微軟正黑體" panose="020B0604030504040204" pitchFamily="34" charset="-120"/>
              </a:rPr>
              <a:t>Sentiment Analysis via Deep learning – CNN (2016-Now</a:t>
            </a:r>
            <a:r>
              <a:rPr lang="en-US" altLang="zh-TW" sz="1800" dirty="0" smtClean="0">
                <a:latin typeface="微軟正黑體" panose="020B0604030504040204" pitchFamily="34" charset="-120"/>
                <a:ea typeface="微軟正黑體" panose="020B0604030504040204" pitchFamily="34" charset="-120"/>
              </a:rPr>
              <a:t>)</a:t>
            </a:r>
          </a:p>
          <a:p>
            <a:pPr lvl="2"/>
            <a:r>
              <a:rPr lang="en-US" altLang="zh-TW" sz="1800" dirty="0" smtClean="0">
                <a:latin typeface="微軟正黑體" panose="020B0604030504040204" pitchFamily="34" charset="-120"/>
                <a:ea typeface="微軟正黑體" panose="020B0604030504040204" pitchFamily="34" charset="-120"/>
              </a:rPr>
              <a:t>Air Quality Prediction (2018-Now)</a:t>
            </a:r>
            <a:endParaRPr lang="en-US" altLang="zh-TW" sz="18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More on </a:t>
            </a:r>
            <a:r>
              <a:rPr lang="en-US" altLang="zh-TW" sz="2400" u="sng" dirty="0" smtClean="0">
                <a:solidFill>
                  <a:srgbClr val="FFFF00"/>
                </a:solidFill>
                <a:latin typeface="微軟正黑體" panose="020B0604030504040204" pitchFamily="34" charset="-120"/>
                <a:ea typeface="微軟正黑體" panose="020B0604030504040204" pitchFamily="34" charset="-120"/>
              </a:rPr>
              <a:t>jiaweichang.github.io/biography</a:t>
            </a:r>
            <a:endParaRPr lang="en-US" altLang="zh-TW" sz="2600" u="sng" dirty="0">
              <a:solidFill>
                <a:srgbClr val="FFFF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2</a:t>
            </a:fld>
            <a:endParaRPr lang="zh-TW" altLang="en-US"/>
          </a:p>
        </p:txBody>
      </p:sp>
    </p:spTree>
    <p:extLst>
      <p:ext uri="{BB962C8B-B14F-4D97-AF65-F5344CB8AC3E}">
        <p14:creationId xmlns:p14="http://schemas.microsoft.com/office/powerpoint/2010/main" val="3626982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latin typeface="微軟正黑體" panose="020B0604030504040204" pitchFamily="34" charset="-120"/>
                <a:ea typeface="微軟正黑體" panose="020B0604030504040204" pitchFamily="34" charset="-120"/>
              </a:rPr>
              <a:t>Other</a:t>
            </a:r>
            <a:r>
              <a:rPr lang="en-US" altLang="zh-TW"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Applications</a:t>
            </a:r>
            <a:endParaRPr lang="zh-TW" altLang="en-US" dirty="0">
              <a:latin typeface="微軟正黑體" panose="020B0604030504040204" pitchFamily="34" charset="-120"/>
              <a:ea typeface="微軟正黑體" panose="020B0604030504040204" pitchFamily="34" charset="-120"/>
            </a:endParaRPr>
          </a:p>
        </p:txBody>
      </p:sp>
      <p:sp>
        <p:nvSpPr>
          <p:cNvPr id="6" name="副標題 5"/>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983228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Air </a:t>
            </a:r>
            <a:r>
              <a:rPr lang="en-US" altLang="zh-TW" sz="4000" b="1" dirty="0">
                <a:latin typeface="微軟正黑體" panose="020B0604030504040204" pitchFamily="34" charset="-120"/>
                <a:ea typeface="微軟正黑體" panose="020B0604030504040204" pitchFamily="34" charset="-120"/>
              </a:rPr>
              <a:t>Quality </a:t>
            </a:r>
            <a:r>
              <a:rPr lang="en-US" altLang="zh-TW" sz="4000" b="1" dirty="0" smtClean="0">
                <a:latin typeface="微軟正黑體" panose="020B0604030504040204" pitchFamily="34" charset="-120"/>
                <a:ea typeface="微軟正黑體" panose="020B0604030504040204" pitchFamily="34" charset="-120"/>
              </a:rPr>
              <a:t>Prediction</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21</a:t>
            </a:fld>
            <a:endParaRPr lang="zh-TW" altLang="en-US"/>
          </a:p>
        </p:txBody>
      </p:sp>
      <p:pic>
        <p:nvPicPr>
          <p:cNvPr id="5" name="圖片 4">
            <a:hlinkClick r:id="rId2"/>
          </p:cNvPr>
          <p:cNvPicPr>
            <a:picLocks noChangeAspect="1"/>
          </p:cNvPicPr>
          <p:nvPr/>
        </p:nvPicPr>
        <p:blipFill>
          <a:blip r:embed="rId3"/>
          <a:stretch>
            <a:fillRect/>
          </a:stretch>
        </p:blipFill>
        <p:spPr>
          <a:xfrm>
            <a:off x="685801" y="2142067"/>
            <a:ext cx="5209939" cy="3699111"/>
          </a:xfrm>
          <a:prstGeom prst="rect">
            <a:avLst/>
          </a:prstGeom>
        </p:spPr>
      </p:pic>
      <p:pic>
        <p:nvPicPr>
          <p:cNvPr id="6" name="圖片 5">
            <a:hlinkClick r:id="rId4"/>
          </p:cNvPr>
          <p:cNvPicPr>
            <a:picLocks noChangeAspect="1"/>
          </p:cNvPicPr>
          <p:nvPr/>
        </p:nvPicPr>
        <p:blipFill>
          <a:blip r:embed="rId5"/>
          <a:stretch>
            <a:fillRect/>
          </a:stretch>
        </p:blipFill>
        <p:spPr>
          <a:xfrm>
            <a:off x="6319146" y="2142067"/>
            <a:ext cx="4074674" cy="4056899"/>
          </a:xfrm>
          <a:prstGeom prst="rect">
            <a:avLst/>
          </a:prstGeom>
        </p:spPr>
      </p:pic>
    </p:spTree>
    <p:extLst>
      <p:ext uri="{BB962C8B-B14F-4D97-AF65-F5344CB8AC3E}">
        <p14:creationId xmlns:p14="http://schemas.microsoft.com/office/powerpoint/2010/main" val="2879789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latin typeface="微軟正黑體" panose="020B0604030504040204" pitchFamily="34" charset="-120"/>
                <a:ea typeface="微軟正黑體" panose="020B0604030504040204" pitchFamily="34" charset="-120"/>
              </a:rPr>
              <a:t>以</a:t>
            </a:r>
            <a:r>
              <a:rPr lang="en-US" altLang="zh-TW" b="1" dirty="0" smtClean="0">
                <a:latin typeface="微軟正黑體" panose="020B0604030504040204" pitchFamily="34" charset="-120"/>
                <a:ea typeface="微軟正黑體" panose="020B0604030504040204" pitchFamily="34" charset="-120"/>
              </a:rPr>
              <a:t>NBA</a:t>
            </a:r>
            <a:r>
              <a:rPr lang="zh-TW" altLang="en-US" b="1" dirty="0" smtClean="0">
                <a:latin typeface="微軟正黑體" panose="020B0604030504040204" pitchFamily="34" charset="-120"/>
                <a:ea typeface="微軟正黑體" panose="020B0604030504040204" pitchFamily="34" charset="-120"/>
              </a:rPr>
              <a:t>的應用為例</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013527" y="2077592"/>
            <a:ext cx="10940590" cy="3695136"/>
          </a:xfrm>
        </p:spPr>
        <p:txBody>
          <a:bodyPr>
            <a:normAutofit/>
          </a:bodyPr>
          <a:lstStyle/>
          <a:p>
            <a:r>
              <a:rPr lang="en-US" altLang="zh-TW" sz="2800" dirty="0" err="1" smtClean="0">
                <a:latin typeface="微軟正黑體" panose="020B0604030504040204" pitchFamily="34" charset="-120"/>
                <a:ea typeface="微軟正黑體" panose="020B0604030504040204" pitchFamily="34" charset="-120"/>
              </a:rPr>
              <a:t>DevDays</a:t>
            </a:r>
            <a:r>
              <a:rPr lang="en-US" altLang="zh-TW" sz="2800" dirty="0" smtClean="0">
                <a:latin typeface="微軟正黑體" panose="020B0604030504040204" pitchFamily="34" charset="-120"/>
                <a:ea typeface="微軟正黑體" panose="020B0604030504040204" pitchFamily="34" charset="-120"/>
              </a:rPr>
              <a:t> Asia 2016 </a:t>
            </a:r>
          </a:p>
          <a:p>
            <a:r>
              <a:rPr lang="zh-TW" altLang="en-US" sz="2800" dirty="0" smtClean="0">
                <a:latin typeface="微軟正黑體" panose="020B0604030504040204" pitchFamily="34" charset="-120"/>
                <a:ea typeface="微軟正黑體" panose="020B0604030504040204" pitchFamily="34" charset="-120"/>
              </a:rPr>
              <a:t>入圍前五</a:t>
            </a:r>
            <a:endParaRPr lang="en-US" altLang="zh-TW" sz="28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24</a:t>
            </a:r>
            <a:r>
              <a:rPr lang="zh-TW" altLang="en-US" sz="2400" dirty="0" smtClean="0">
                <a:latin typeface="微軟正黑體" panose="020B0604030504040204" pitchFamily="34" charset="-120"/>
                <a:ea typeface="微軟正黑體" panose="020B0604030504040204" pitchFamily="34" charset="-120"/>
              </a:rPr>
              <a:t>小時黑客松</a:t>
            </a:r>
            <a:endParaRPr lang="en-US" altLang="zh-TW" sz="24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3</a:t>
            </a:r>
            <a:r>
              <a:rPr lang="zh-TW" altLang="en-US" sz="2400" dirty="0" smtClean="0">
                <a:latin typeface="微軟正黑體" panose="020B0604030504040204" pitchFamily="34" charset="-120"/>
                <a:ea typeface="微軟正黑體" panose="020B0604030504040204" pitchFamily="34" charset="-120"/>
              </a:rPr>
              <a:t>人臨時組團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臨時命題</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純好玩</a:t>
            </a:r>
            <a:endParaRPr lang="en-US" altLang="zh-TW"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rotWithShape="1">
          <a:blip r:embed="rId3" cstate="print">
            <a:extLst>
              <a:ext uri="{28A0092B-C50C-407E-A947-70E740481C1C}">
                <a14:useLocalDpi xmlns:a14="http://schemas.microsoft.com/office/drawing/2010/main" val="0"/>
              </a:ext>
            </a:extLst>
          </a:blip>
          <a:srcRect l="3459" r="8916"/>
          <a:stretch/>
        </p:blipFill>
        <p:spPr>
          <a:xfrm>
            <a:off x="5375921" y="2953746"/>
            <a:ext cx="5061249" cy="3250386"/>
          </a:xfrm>
          <a:prstGeom prst="rect">
            <a:avLst/>
          </a:prstGeom>
        </p:spPr>
      </p:pic>
      <p:sp>
        <p:nvSpPr>
          <p:cNvPr id="5" name="投影片編號版面配置區 4"/>
          <p:cNvSpPr>
            <a:spLocks noGrp="1"/>
          </p:cNvSpPr>
          <p:nvPr>
            <p:ph type="sldNum" sz="quarter" idx="12"/>
          </p:nvPr>
        </p:nvSpPr>
        <p:spPr/>
        <p:txBody>
          <a:bodyPr/>
          <a:lstStyle/>
          <a:p>
            <a:fld id="{CBEC735E-60AB-44DC-B0A8-DC8AF5BACA8B}" type="slidenum">
              <a:rPr lang="zh-TW" altLang="en-US" smtClean="0"/>
              <a:t>22</a:t>
            </a:fld>
            <a:endParaRPr lang="zh-TW" altLang="en-US"/>
          </a:p>
        </p:txBody>
      </p:sp>
    </p:spTree>
    <p:extLst>
      <p:ext uri="{BB962C8B-B14F-4D97-AF65-F5344CB8AC3E}">
        <p14:creationId xmlns:p14="http://schemas.microsoft.com/office/powerpoint/2010/main" val="4018931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233" y="188640"/>
            <a:ext cx="9361284" cy="865188"/>
          </a:xfrm>
        </p:spPr>
        <p:txBody>
          <a:bodyPr>
            <a:noAutofit/>
          </a:bodyPr>
          <a:lstStyle/>
          <a:p>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公開資料 </a:t>
            </a:r>
            <a:r>
              <a:rPr lang="en-US" altLang="zh-TW" sz="4000" b="1" dirty="0" smtClean="0">
                <a:latin typeface="微軟正黑體" panose="020B0604030504040204" pitchFamily="34" charset="-120"/>
                <a:ea typeface="微軟正黑體" panose="020B0604030504040204" pitchFamily="34" charset="-120"/>
              </a:rPr>
              <a:t>&amp;</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Game NBA</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2K</a:t>
            </a:r>
            <a:r>
              <a:rPr lang="zh-TW" altLang="en-US" sz="4000" b="1" dirty="0" smtClean="0">
                <a:latin typeface="微軟正黑體" panose="020B0604030504040204" pitchFamily="34" charset="-120"/>
                <a:ea typeface="微軟正黑體" panose="020B0604030504040204" pitchFamily="34" charset="-120"/>
              </a:rPr>
              <a:t> 能力值</a:t>
            </a:r>
            <a:endParaRPr lang="zh-TW" altLang="en-US" sz="4000" b="1" dirty="0">
              <a:latin typeface="微軟正黑體" panose="020B0604030504040204" pitchFamily="34" charset="-120"/>
              <a:ea typeface="微軟正黑體" panose="020B0604030504040204" pitchFamily="34" charset="-120"/>
            </a:endParaRPr>
          </a:p>
        </p:txBody>
      </p:sp>
      <p:pic>
        <p:nvPicPr>
          <p:cNvPr id="4" name="內容版面配置區 3"/>
          <p:cNvPicPr>
            <a:picLocks noGrp="1" noChangeAspect="1"/>
          </p:cNvPicPr>
          <p:nvPr>
            <p:ph idx="1"/>
          </p:nvPr>
        </p:nvPicPr>
        <p:blipFill rotWithShape="1">
          <a:blip r:embed="rId3"/>
          <a:srcRect t="8586" r="1163" b="7090"/>
          <a:stretch/>
        </p:blipFill>
        <p:spPr>
          <a:xfrm>
            <a:off x="1991544" y="1124745"/>
            <a:ext cx="7952562" cy="3816425"/>
          </a:xfrm>
          <a:prstGeom prst="rect">
            <a:avLst/>
          </a:prstGeom>
        </p:spPr>
      </p:pic>
      <p:pic>
        <p:nvPicPr>
          <p:cNvPr id="5" name="圖片 4"/>
          <p:cNvPicPr>
            <a:picLocks noChangeAspect="1"/>
          </p:cNvPicPr>
          <p:nvPr/>
        </p:nvPicPr>
        <p:blipFill>
          <a:blip r:embed="rId4"/>
          <a:stretch>
            <a:fillRect/>
          </a:stretch>
        </p:blipFill>
        <p:spPr>
          <a:xfrm>
            <a:off x="5735960" y="3284985"/>
            <a:ext cx="4762500" cy="2924175"/>
          </a:xfrm>
          <a:prstGeom prst="rect">
            <a:avLst/>
          </a:prstGeom>
        </p:spPr>
      </p:pic>
      <p:sp>
        <p:nvSpPr>
          <p:cNvPr id="3" name="矩形 2"/>
          <p:cNvSpPr/>
          <p:nvPr/>
        </p:nvSpPr>
        <p:spPr>
          <a:xfrm>
            <a:off x="2279576" y="5043272"/>
            <a:ext cx="3168352" cy="1200329"/>
          </a:xfrm>
          <a:prstGeom prst="rect">
            <a:avLst/>
          </a:prstGeom>
        </p:spPr>
        <p:txBody>
          <a:bodyPr wrap="square">
            <a:spAutoFit/>
          </a:bodyPr>
          <a:lstStyle/>
          <a:p>
            <a:pPr marL="285750" indent="-285750">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資料來源</a:t>
            </a:r>
            <a:endParaRPr lang="en-US" altLang="zh-TW" sz="2400" b="1" dirty="0">
              <a:latin typeface="微軟正黑體" panose="020B0604030504040204" pitchFamily="34" charset="-120"/>
              <a:ea typeface="微軟正黑體" panose="020B0604030504040204" pitchFamily="34" charset="-120"/>
              <a:hlinkClick r:id="rId5"/>
            </a:endParaRPr>
          </a:p>
          <a:p>
            <a:pPr marL="800100" lvl="1" indent="-342900">
              <a:buFont typeface="+mj-lt"/>
              <a:buAutoNum type="arabicPeriod"/>
            </a:pPr>
            <a:r>
              <a:rPr lang="en-US" altLang="zh-TW" sz="2400" dirty="0">
                <a:latin typeface="微軟正黑體" panose="020B0604030504040204" pitchFamily="34" charset="-120"/>
                <a:ea typeface="微軟正黑體" panose="020B0604030504040204" pitchFamily="34" charset="-120"/>
                <a:hlinkClick r:id="rId5"/>
              </a:rPr>
              <a:t>2K</a:t>
            </a:r>
            <a:r>
              <a:rPr lang="zh-TW" altLang="en-US" sz="2400" dirty="0">
                <a:latin typeface="微軟正黑體" panose="020B0604030504040204" pitchFamily="34" charset="-120"/>
                <a:ea typeface="微軟正黑體" panose="020B0604030504040204" pitchFamily="34" charset="-120"/>
                <a:hlinkClick r:id="rId5"/>
              </a:rPr>
              <a:t> </a:t>
            </a:r>
            <a:r>
              <a:rPr lang="en-US" altLang="zh-TW" sz="2400" dirty="0">
                <a:latin typeface="微軟正黑體" panose="020B0604030504040204" pitchFamily="34" charset="-120"/>
                <a:ea typeface="微軟正黑體" panose="020B0604030504040204" pitchFamily="34" charset="-120"/>
                <a:hlinkClick r:id="rId5"/>
              </a:rPr>
              <a:t>Games</a:t>
            </a:r>
            <a:endParaRPr lang="en-US" altLang="zh-TW" sz="2400" dirty="0">
              <a:latin typeface="微軟正黑體" panose="020B0604030504040204" pitchFamily="34" charset="-120"/>
              <a:ea typeface="微軟正黑體" panose="020B0604030504040204" pitchFamily="34" charset="-120"/>
            </a:endParaRPr>
          </a:p>
          <a:p>
            <a:pPr marL="800100" lvl="1" indent="-342900">
              <a:buFont typeface="+mj-lt"/>
              <a:buAutoNum type="arabicPeriod"/>
            </a:pPr>
            <a:r>
              <a:rPr lang="en-US" altLang="zh-TW" sz="2400" dirty="0">
                <a:latin typeface="微軟正黑體" panose="020B0604030504040204" pitchFamily="34" charset="-120"/>
                <a:ea typeface="微軟正黑體" panose="020B0604030504040204" pitchFamily="34" charset="-120"/>
                <a:hlinkClick r:id="rId6"/>
              </a:rPr>
              <a:t>NBA</a:t>
            </a:r>
            <a:endParaRPr lang="en-US" altLang="zh-TW" sz="2400" dirty="0">
              <a:latin typeface="微軟正黑體" panose="020B0604030504040204" pitchFamily="34" charset="-120"/>
              <a:ea typeface="微軟正黑體" panose="020B0604030504040204" pitchFamily="34" charset="-120"/>
            </a:endParaRPr>
          </a:p>
        </p:txBody>
      </p:sp>
      <p:sp>
        <p:nvSpPr>
          <p:cNvPr id="6" name="投影片編號版面配置區 5"/>
          <p:cNvSpPr>
            <a:spLocks noGrp="1"/>
          </p:cNvSpPr>
          <p:nvPr>
            <p:ph type="sldNum" sz="quarter" idx="12"/>
          </p:nvPr>
        </p:nvSpPr>
        <p:spPr/>
        <p:txBody>
          <a:bodyPr/>
          <a:lstStyle/>
          <a:p>
            <a:fld id="{CBEC735E-60AB-44DC-B0A8-DC8AF5BACA8B}" type="slidenum">
              <a:rPr lang="zh-TW" altLang="en-US" smtClean="0"/>
              <a:t>23</a:t>
            </a:fld>
            <a:endParaRPr lang="zh-TW" altLang="en-US"/>
          </a:p>
        </p:txBody>
      </p:sp>
    </p:spTree>
    <p:extLst>
      <p:ext uri="{BB962C8B-B14F-4D97-AF65-F5344CB8AC3E}">
        <p14:creationId xmlns:p14="http://schemas.microsoft.com/office/powerpoint/2010/main" val="1733632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smtClean="0">
                <a:latin typeface="微軟正黑體" panose="020B0604030504040204" pitchFamily="34" charset="-120"/>
                <a:ea typeface="微軟正黑體" panose="020B0604030504040204" pitchFamily="34" charset="-120"/>
              </a:rPr>
              <a:t>以</a:t>
            </a:r>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的應用為例</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17475" y="2130385"/>
            <a:ext cx="10353762" cy="1351723"/>
          </a:xfrm>
        </p:spPr>
        <p:txBody>
          <a:bodyPr>
            <a:normAutofit/>
          </a:bodyPr>
          <a:lstStyle/>
          <a:p>
            <a:r>
              <a:rPr lang="en-US" altLang="zh-TW" sz="2800" b="1" dirty="0" smtClean="0">
                <a:latin typeface="微軟正黑體" panose="020B0604030504040204" pitchFamily="34" charset="-120"/>
                <a:ea typeface="微軟正黑體" panose="020B0604030504040204" pitchFamily="34" charset="-120"/>
              </a:rPr>
              <a:t>NBA 2K17</a:t>
            </a:r>
            <a:r>
              <a:rPr lang="zh-TW" altLang="en-US" sz="2800" b="1" dirty="0" smtClean="0">
                <a:latin typeface="微軟正黑體" panose="020B0604030504040204" pitchFamily="34" charset="-120"/>
                <a:ea typeface="微軟正黑體" panose="020B0604030504040204" pitchFamily="34" charset="-120"/>
              </a:rPr>
              <a:t>能力預測</a:t>
            </a:r>
            <a:endParaRPr lang="en-US" altLang="zh-TW" sz="2800" b="1" dirty="0">
              <a:latin typeface="微軟正黑體" panose="020B0604030504040204" pitchFamily="34" charset="-120"/>
              <a:ea typeface="微軟正黑體" panose="020B0604030504040204" pitchFamily="34" charset="-120"/>
            </a:endParaRPr>
          </a:p>
          <a:p>
            <a:endParaRPr lang="zh-TW" altLang="en-US" sz="2800" b="1" dirty="0">
              <a:latin typeface="微軟正黑體" panose="020B0604030504040204" pitchFamily="34" charset="-120"/>
              <a:ea typeface="微軟正黑體" panose="020B0604030504040204" pitchFamily="34" charset="-120"/>
            </a:endParaRPr>
          </a:p>
        </p:txBody>
      </p:sp>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3836" r="44190" b="11046"/>
          <a:stretch/>
        </p:blipFill>
        <p:spPr>
          <a:xfrm>
            <a:off x="1917475" y="2980775"/>
            <a:ext cx="3631632" cy="3258650"/>
          </a:xfrm>
          <a:prstGeom prst="rect">
            <a:avLst/>
          </a:prstGeom>
        </p:spPr>
      </p:pic>
      <p:pic>
        <p:nvPicPr>
          <p:cNvPr id="9"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4753" r="42396" b="7272"/>
          <a:stretch/>
        </p:blipFill>
        <p:spPr>
          <a:xfrm>
            <a:off x="6090675" y="2980775"/>
            <a:ext cx="3929549" cy="3546179"/>
          </a:xfrm>
          <a:prstGeom prst="rect">
            <a:avLst/>
          </a:prstGeom>
        </p:spPr>
      </p:pic>
      <p:sp>
        <p:nvSpPr>
          <p:cNvPr id="7" name="矩形 6"/>
          <p:cNvSpPr/>
          <p:nvPr/>
        </p:nvSpPr>
        <p:spPr>
          <a:xfrm>
            <a:off x="4024180" y="361791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24</a:t>
            </a:fld>
            <a:endParaRPr lang="zh-TW" altLang="en-US"/>
          </a:p>
        </p:txBody>
      </p:sp>
    </p:spTree>
    <p:extLst>
      <p:ext uri="{BB962C8B-B14F-4D97-AF65-F5344CB8AC3E}">
        <p14:creationId xmlns:p14="http://schemas.microsoft.com/office/powerpoint/2010/main" val="2581536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季後賽預測</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800" y="1709315"/>
            <a:ext cx="5430064" cy="2763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871" y="3516910"/>
            <a:ext cx="6316160" cy="3230211"/>
          </a:xfrm>
          <a:prstGeom prst="rect">
            <a:avLst/>
          </a:prstGeom>
        </p:spPr>
      </p:pic>
      <p:sp>
        <p:nvSpPr>
          <p:cNvPr id="6" name="矩形 5"/>
          <p:cNvSpPr/>
          <p:nvPr/>
        </p:nvSpPr>
        <p:spPr>
          <a:xfrm>
            <a:off x="5586619" y="3801532"/>
            <a:ext cx="50405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p:txBody>
          <a:bodyPr/>
          <a:lstStyle/>
          <a:p>
            <a:fld id="{CBEC735E-60AB-44DC-B0A8-DC8AF5BACA8B}" type="slidenum">
              <a:rPr lang="zh-TW" altLang="en-US" smtClean="0"/>
              <a:t>25</a:t>
            </a:fld>
            <a:endParaRPr lang="zh-TW" altLang="en-US"/>
          </a:p>
        </p:txBody>
      </p:sp>
    </p:spTree>
    <p:extLst>
      <p:ext uri="{BB962C8B-B14F-4D97-AF65-F5344CB8AC3E}">
        <p14:creationId xmlns:p14="http://schemas.microsoft.com/office/powerpoint/2010/main" val="2095765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210767"/>
            <a:ext cx="10131425" cy="1456267"/>
          </a:xfrm>
        </p:spPr>
        <p:txBody>
          <a:bodyPr>
            <a:normAutofit/>
          </a:bodyPr>
          <a:lstStyle/>
          <a:p>
            <a:pPr algn="ctr"/>
            <a:r>
              <a:rPr lang="zh-TW" altLang="en-US" sz="4000" b="1" dirty="0" smtClean="0">
                <a:latin typeface="微軟正黑體" panose="020B0604030504040204" pitchFamily="34" charset="-120"/>
                <a:ea typeface="微軟正黑體" panose="020B0604030504040204" pitchFamily="34" charset="-120"/>
              </a:rPr>
              <a:t>中文</a:t>
            </a:r>
            <a:r>
              <a:rPr lang="en-US" altLang="zh-TW" sz="4000" b="1" dirty="0" smtClean="0">
                <a:latin typeface="微軟正黑體" panose="020B0604030504040204" pitchFamily="34" charset="-120"/>
                <a:ea typeface="微軟正黑體" panose="020B0604030504040204" pitchFamily="34" charset="-120"/>
              </a:rPr>
              <a:t>OCR</a:t>
            </a:r>
            <a:r>
              <a:rPr lang="zh-TW" altLang="en-US" sz="4000" b="1" dirty="0" smtClean="0">
                <a:latin typeface="微軟正黑體" panose="020B0604030504040204" pitchFamily="34" charset="-120"/>
                <a:ea typeface="微軟正黑體" panose="020B0604030504040204" pitchFamily="34" charset="-120"/>
              </a:rPr>
              <a:t>辨識為例</a:t>
            </a:r>
            <a:endParaRPr lang="zh-TW" altLang="en-US" sz="4000" b="1" dirty="0">
              <a:latin typeface="微軟正黑體" panose="020B0604030504040204" pitchFamily="34" charset="-120"/>
              <a:ea typeface="微軟正黑體" panose="020B0604030504040204" pitchFamily="34"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89" y="2074015"/>
            <a:ext cx="2996565" cy="2755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546" y="1467100"/>
            <a:ext cx="3300166" cy="3856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70502" y="5508035"/>
            <a:ext cx="8390087" cy="1200329"/>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Lee, M. C., Chiu S. Y., &amp; </a:t>
            </a:r>
            <a:r>
              <a:rPr lang="en-US" altLang="zh-TW" b="1" u="sng" dirty="0">
                <a:solidFill>
                  <a:srgbClr val="FF0000"/>
                </a:solidFill>
                <a:latin typeface="微軟正黑體" panose="020B0604030504040204" pitchFamily="34" charset="-120"/>
                <a:ea typeface="微軟正黑體" panose="020B0604030504040204" pitchFamily="34" charset="-120"/>
              </a:rPr>
              <a:t>Chang, J. W.</a:t>
            </a:r>
            <a:r>
              <a:rPr lang="en-US" altLang="zh-TW" dirty="0">
                <a:latin typeface="微軟正黑體" panose="020B0604030504040204" pitchFamily="34" charset="-120"/>
                <a:ea typeface="微軟正黑體" panose="020B0604030504040204" pitchFamily="34" charset="-120"/>
              </a:rPr>
              <a:t> (2017) A Deep Convolutional Neural Network based Chinese Menu Recognition App. Information Processing Letters, 128, 14-20. </a:t>
            </a:r>
            <a:r>
              <a:rPr lang="en-US" altLang="zh-TW" dirty="0">
                <a:latin typeface="微軟正黑體" panose="020B0604030504040204" pitchFamily="34" charset="-120"/>
                <a:ea typeface="微軟正黑體" panose="020B0604030504040204" pitchFamily="34" charset="-120"/>
                <a:hlinkClick r:id="rId4"/>
              </a:rPr>
              <a:t>https://doi.org/10.1016/j.ipl.2017.07.010</a:t>
            </a:r>
            <a:r>
              <a:rPr lang="en-US" altLang="zh-TW" dirty="0">
                <a:latin typeface="微軟正黑體" panose="020B0604030504040204" pitchFamily="34" charset="-120"/>
                <a:ea typeface="微軟正黑體" panose="020B0604030504040204" pitchFamily="34" charset="-120"/>
              </a:rPr>
              <a:t>  </a:t>
            </a:r>
          </a:p>
          <a:p>
            <a:pPr algn="just"/>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SCI, </a:t>
            </a:r>
            <a:r>
              <a:rPr lang="en-US" altLang="zh-TW" dirty="0">
                <a:latin typeface="微軟正黑體" panose="020B0604030504040204" pitchFamily="34" charset="-120"/>
                <a:ea typeface="微軟正黑體" panose="020B0604030504040204" pitchFamily="34" charset="-120"/>
              </a:rPr>
              <a:t>COMPUTER SCIENCE, INFORMATION SYSTEMS)</a:t>
            </a:r>
          </a:p>
        </p:txBody>
      </p:sp>
      <p:sp>
        <p:nvSpPr>
          <p:cNvPr id="3" name="投影片編號版面配置區 2"/>
          <p:cNvSpPr>
            <a:spLocks noGrp="1"/>
          </p:cNvSpPr>
          <p:nvPr>
            <p:ph type="sldNum" sz="quarter" idx="12"/>
          </p:nvPr>
        </p:nvSpPr>
        <p:spPr/>
        <p:txBody>
          <a:bodyPr/>
          <a:lstStyle/>
          <a:p>
            <a:fld id="{CBEC735E-60AB-44DC-B0A8-DC8AF5BACA8B}" type="slidenum">
              <a:rPr lang="zh-TW" altLang="en-US" smtClean="0"/>
              <a:t>26</a:t>
            </a:fld>
            <a:endParaRPr lang="zh-TW" altLang="en-US"/>
          </a:p>
        </p:txBody>
      </p:sp>
    </p:spTree>
    <p:extLst>
      <p:ext uri="{BB962C8B-B14F-4D97-AF65-F5344CB8AC3E}">
        <p14:creationId xmlns:p14="http://schemas.microsoft.com/office/powerpoint/2010/main" val="346490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95472" y="392923"/>
            <a:ext cx="8537033" cy="865188"/>
          </a:xfrm>
        </p:spPr>
        <p:txBody>
          <a:bodyPr/>
          <a:lstStyle/>
          <a:p>
            <a:r>
              <a:rPr lang="en-US" altLang="zh-TW" b="1" dirty="0" smtClean="0">
                <a:latin typeface="微軟正黑體" panose="020B0604030504040204" pitchFamily="34" charset="-120"/>
                <a:ea typeface="微軟正黑體" panose="020B0604030504040204" pitchFamily="34" charset="-120"/>
              </a:rPr>
              <a:t>CNN</a:t>
            </a:r>
            <a:r>
              <a:rPr lang="zh-TW" altLang="en-US" b="1" dirty="0" smtClean="0">
                <a:latin typeface="微軟正黑體" panose="020B0604030504040204" pitchFamily="34" charset="-120"/>
                <a:ea typeface="微軟正黑體" panose="020B0604030504040204" pitchFamily="34" charset="-120"/>
              </a:rPr>
              <a:t>應用於情緒感知辨識的照護機器人</a:t>
            </a:r>
            <a:endParaRPr lang="zh-TW" altLang="en-US" b="1" dirty="0">
              <a:latin typeface="微軟正黑體" panose="020B0604030504040204" pitchFamily="34" charset="-120"/>
              <a:ea typeface="微軟正黑體" panose="020B0604030504040204" pitchFamily="34" charset="-120"/>
            </a:endParaRPr>
          </a:p>
        </p:txBody>
      </p:sp>
      <p:sp>
        <p:nvSpPr>
          <p:cNvPr id="3" name="矩形 2"/>
          <p:cNvSpPr/>
          <p:nvPr/>
        </p:nvSpPr>
        <p:spPr>
          <a:xfrm>
            <a:off x="1919537" y="5085185"/>
            <a:ext cx="8390087" cy="1200329"/>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Lee, M. C., </a:t>
            </a:r>
            <a:r>
              <a:rPr lang="en-US" altLang="zh-TW" dirty="0" err="1">
                <a:latin typeface="微軟正黑體" panose="020B0604030504040204" pitchFamily="34" charset="-120"/>
                <a:ea typeface="微軟正黑體" panose="020B0604030504040204" pitchFamily="34" charset="-120"/>
              </a:rPr>
              <a:t>Yeh</a:t>
            </a:r>
            <a:r>
              <a:rPr lang="en-US" altLang="zh-TW" dirty="0">
                <a:latin typeface="微軟正黑體" panose="020B0604030504040204" pitchFamily="34" charset="-120"/>
                <a:ea typeface="微軟正黑體" panose="020B0604030504040204" pitchFamily="34" charset="-120"/>
              </a:rPr>
              <a:t>, S. C., Chiu, S. Y. &amp; </a:t>
            </a:r>
            <a:r>
              <a:rPr lang="en-US" altLang="zh-TW" b="1" u="sng" dirty="0">
                <a:solidFill>
                  <a:srgbClr val="FF0000"/>
                </a:solidFill>
                <a:latin typeface="微軟正黑體" panose="020B0604030504040204" pitchFamily="34" charset="-120"/>
                <a:ea typeface="微軟正黑體" panose="020B0604030504040204" pitchFamily="34" charset="-120"/>
              </a:rPr>
              <a:t>Chang, J. W.</a:t>
            </a:r>
            <a:r>
              <a:rPr lang="en-US" altLang="zh-TW" dirty="0">
                <a:latin typeface="微軟正黑體" panose="020B0604030504040204" pitchFamily="34" charset="-120"/>
                <a:ea typeface="微軟正黑體" panose="020B0604030504040204" pitchFamily="34" charset="-120"/>
              </a:rPr>
              <a:t> (2017, June). A Deep Convolutional Neural Network Based Virtual Elderly Companion Agent. ACM Multimedia Systems 2017 (MMSYS2017), Taipei, Taiwan. (Accept Rate: 28%) </a:t>
            </a:r>
            <a:r>
              <a:rPr lang="en-US" altLang="zh-TW" dirty="0">
                <a:latin typeface="微軟正黑體" panose="020B0604030504040204" pitchFamily="34" charset="-120"/>
                <a:ea typeface="微軟正黑體" panose="020B0604030504040204" pitchFamily="34" charset="-120"/>
                <a:hlinkClick r:id="rId3"/>
              </a:rPr>
              <a:t>http://dl.acm.org/citation.cfm?id=3083220</a:t>
            </a:r>
            <a:endParaRPr lang="en-US" altLang="zh-TW" dirty="0">
              <a:latin typeface="微軟正黑體" panose="020B0604030504040204" pitchFamily="34" charset="-120"/>
              <a:ea typeface="微軟正黑體" panose="020B0604030504040204" pitchFamily="34" charset="-120"/>
            </a:endParaRPr>
          </a:p>
        </p:txBody>
      </p:sp>
      <p:pic>
        <p:nvPicPr>
          <p:cNvPr id="4" name="gIptSoauB7A"/>
          <p:cNvPicPr>
            <a:picLocks noRot="1" noChangeAspect="1"/>
          </p:cNvPicPr>
          <p:nvPr>
            <a:videoFile r:link="rId1"/>
          </p:nvPr>
        </p:nvPicPr>
        <p:blipFill>
          <a:blip r:embed="rId4"/>
          <a:stretch>
            <a:fillRect/>
          </a:stretch>
        </p:blipFill>
        <p:spPr>
          <a:xfrm>
            <a:off x="3053334" y="1374152"/>
            <a:ext cx="6085332" cy="3423000"/>
          </a:xfrm>
          <a:prstGeom prst="rect">
            <a:avLst/>
          </a:prstGeom>
        </p:spPr>
      </p:pic>
      <p:sp>
        <p:nvSpPr>
          <p:cNvPr id="6" name="文字方塊 5"/>
          <p:cNvSpPr txBox="1"/>
          <p:nvPr/>
        </p:nvSpPr>
        <p:spPr>
          <a:xfrm>
            <a:off x="9624393" y="4571836"/>
            <a:ext cx="585417" cy="369332"/>
          </a:xfrm>
          <a:prstGeom prst="rect">
            <a:avLst/>
          </a:prstGeom>
          <a:noFill/>
        </p:spPr>
        <p:txBody>
          <a:bodyPr wrap="none" rtlCol="0">
            <a:spAutoFit/>
          </a:bodyPr>
          <a:lstStyle/>
          <a:p>
            <a:r>
              <a:rPr lang="en-US" altLang="zh-TW" dirty="0">
                <a:hlinkClick r:id="rId5"/>
              </a:rPr>
              <a:t>link</a:t>
            </a:r>
            <a:endParaRPr lang="zh-TW" altLang="en-US" dirty="0"/>
          </a:p>
        </p:txBody>
      </p:sp>
      <p:sp>
        <p:nvSpPr>
          <p:cNvPr id="5" name="投影片編號版面配置區 4"/>
          <p:cNvSpPr>
            <a:spLocks noGrp="1"/>
          </p:cNvSpPr>
          <p:nvPr>
            <p:ph type="sldNum" sz="quarter" idx="12"/>
          </p:nvPr>
        </p:nvSpPr>
        <p:spPr/>
        <p:txBody>
          <a:bodyPr/>
          <a:lstStyle/>
          <a:p>
            <a:fld id="{CBEC735E-60AB-44DC-B0A8-DC8AF5BACA8B}" type="slidenum">
              <a:rPr lang="zh-TW" altLang="en-US" smtClean="0"/>
              <a:t>27</a:t>
            </a:fld>
            <a:endParaRPr lang="zh-TW" altLang="en-US"/>
          </a:p>
        </p:txBody>
      </p:sp>
    </p:spTree>
    <p:extLst>
      <p:ext uri="{BB962C8B-B14F-4D97-AF65-F5344CB8AC3E}">
        <p14:creationId xmlns:p14="http://schemas.microsoft.com/office/powerpoint/2010/main" val="1515479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a:latin typeface="微軟正黑體" panose="020B0604030504040204" pitchFamily="34" charset="-120"/>
                <a:ea typeface="微軟正黑體" panose="020B0604030504040204" pitchFamily="34" charset="-120"/>
              </a:rPr>
              <a:t>資料</a:t>
            </a:r>
            <a:r>
              <a:rPr lang="zh-TW" altLang="en-US" sz="4000" b="1" dirty="0" smtClean="0">
                <a:latin typeface="微軟正黑體" panose="020B0604030504040204" pitchFamily="34" charset="-120"/>
                <a:ea typeface="微軟正黑體" panose="020B0604030504040204" pitchFamily="34" charset="-120"/>
              </a:rPr>
              <a:t>驅動創新應用</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483864" y="2203790"/>
            <a:ext cx="5336864" cy="4044609"/>
          </a:xfrm>
        </p:spPr>
        <p:txBody>
          <a:bodyPr>
            <a:noAutofit/>
          </a:bodyPr>
          <a:lstStyle/>
          <a:p>
            <a:r>
              <a:rPr lang="zh-TW" altLang="en-US" sz="2800" dirty="0">
                <a:latin typeface="微軟正黑體" panose="020B0604030504040204" pitchFamily="34" charset="-120"/>
                <a:ea typeface="微軟正黑體" panose="020B0604030504040204" pitchFamily="34" charset="-120"/>
              </a:rPr>
              <a:t>文字、聲音、</a:t>
            </a:r>
            <a:r>
              <a:rPr lang="zh-TW" altLang="en-US" sz="2800" dirty="0" smtClean="0">
                <a:latin typeface="微軟正黑體" panose="020B0604030504040204" pitchFamily="34" charset="-120"/>
                <a:ea typeface="微軟正黑體" panose="020B0604030504040204" pitchFamily="34" charset="-120"/>
              </a:rPr>
              <a:t>影像、時序性</a:t>
            </a:r>
            <a:endParaRPr lang="en-US" altLang="zh-TW" sz="28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自然語言處理</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a:latin typeface="微軟正黑體" panose="020B0604030504040204" pitchFamily="34" charset="-120"/>
                <a:ea typeface="微軟正黑體" panose="020B0604030504040204" pitchFamily="34" charset="-120"/>
              </a:rPr>
              <a:t>語</a:t>
            </a:r>
            <a:r>
              <a:rPr lang="zh-TW" altLang="en-US" sz="2400" dirty="0" smtClean="0">
                <a:latin typeface="微軟正黑體" panose="020B0604030504040204" pitchFamily="34" charset="-120"/>
                <a:ea typeface="微軟正黑體" panose="020B0604030504040204" pitchFamily="34" charset="-120"/>
              </a:rPr>
              <a:t>音辨識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影像辨識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物聯網應用</a:t>
            </a:r>
            <a:endParaRPr lang="en-US" altLang="zh-TW" sz="2400" dirty="0" smtClean="0">
              <a:latin typeface="微軟正黑體" panose="020B0604030504040204" pitchFamily="34" charset="-120"/>
              <a:ea typeface="微軟正黑體" panose="020B0604030504040204" pitchFamily="34" charset="-120"/>
            </a:endParaRPr>
          </a:p>
          <a:p>
            <a:r>
              <a:rPr lang="zh-TW" altLang="en-US" sz="2800" dirty="0" smtClean="0">
                <a:latin typeface="微軟正黑體" panose="020B0604030504040204" pitchFamily="34" charset="-120"/>
                <a:ea typeface="微軟正黑體" panose="020B0604030504040204" pitchFamily="34" charset="-120"/>
              </a:rPr>
              <a:t>數值</a:t>
            </a:r>
            <a:r>
              <a:rPr lang="zh-TW" altLang="en-US" sz="2800" dirty="0">
                <a:latin typeface="微軟正黑體" panose="020B0604030504040204" pitchFamily="34" charset="-120"/>
                <a:ea typeface="微軟正黑體" panose="020B0604030504040204" pitchFamily="34" charset="-120"/>
              </a:rPr>
              <a:t>與非</a:t>
            </a:r>
            <a:r>
              <a:rPr lang="zh-TW" altLang="en-US" sz="2800" dirty="0" smtClean="0">
                <a:latin typeface="微軟正黑體" panose="020B0604030504040204" pitchFamily="34" charset="-120"/>
                <a:ea typeface="微軟正黑體" panose="020B0604030504040204" pitchFamily="34" charset="-120"/>
              </a:rPr>
              <a:t>數值</a:t>
            </a:r>
            <a:endParaRPr lang="en-US" altLang="zh-TW" sz="28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連續</a:t>
            </a:r>
            <a:r>
              <a:rPr lang="zh-TW" altLang="en-US" sz="2400" dirty="0">
                <a:latin typeface="微軟正黑體" panose="020B0604030504040204" pitchFamily="34" charset="-120"/>
                <a:ea typeface="微軟正黑體" panose="020B0604030504040204" pitchFamily="34" charset="-120"/>
              </a:rPr>
              <a:t>性</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離散性、類別</a:t>
            </a:r>
            <a:endParaRPr lang="en-US" altLang="zh-TW" sz="2400" dirty="0" smtClean="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28</a:t>
            </a:fld>
            <a:endParaRPr lang="zh-TW" altLang="en-US"/>
          </a:p>
        </p:txBody>
      </p:sp>
    </p:spTree>
    <p:extLst>
      <p:ext uri="{BB962C8B-B14F-4D97-AF65-F5344CB8AC3E}">
        <p14:creationId xmlns:p14="http://schemas.microsoft.com/office/powerpoint/2010/main" val="1214406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latin typeface="微軟正黑體" panose="020B0604030504040204" pitchFamily="34" charset="-120"/>
                <a:ea typeface="微軟正黑體" panose="020B0604030504040204" pitchFamily="34" charset="-120"/>
              </a:rPr>
              <a:t>Open Datasets</a:t>
            </a:r>
            <a:endParaRPr lang="zh-TW" altLang="en-US" dirty="0">
              <a:latin typeface="微軟正黑體" panose="020B0604030504040204" pitchFamily="34" charset="-120"/>
              <a:ea typeface="微軟正黑體" panose="020B0604030504040204" pitchFamily="34" charset="-120"/>
            </a:endParaRPr>
          </a:p>
        </p:txBody>
      </p:sp>
      <p:sp>
        <p:nvSpPr>
          <p:cNvPr id="8" name="副標題 7"/>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025717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430958530"/>
              </p:ext>
            </p:extLst>
          </p:nvPr>
        </p:nvGraphicFramePr>
        <p:xfrm>
          <a:off x="685801" y="1556427"/>
          <a:ext cx="10476689" cy="4831769"/>
        </p:xfrm>
        <a:graphic>
          <a:graphicData uri="http://schemas.openxmlformats.org/drawingml/2006/table">
            <a:tbl>
              <a:tblPr>
                <a:tableStyleId>{5C22544A-7EE6-4342-B048-85BDC9FD1C3A}</a:tableStyleId>
              </a:tblPr>
              <a:tblGrid>
                <a:gridCol w="4430729">
                  <a:extLst>
                    <a:ext uri="{9D8B030D-6E8A-4147-A177-3AD203B41FA5}">
                      <a16:colId xmlns:a16="http://schemas.microsoft.com/office/drawing/2014/main" val="698950550"/>
                    </a:ext>
                  </a:extLst>
                </a:gridCol>
                <a:gridCol w="2508917">
                  <a:extLst>
                    <a:ext uri="{9D8B030D-6E8A-4147-A177-3AD203B41FA5}">
                      <a16:colId xmlns:a16="http://schemas.microsoft.com/office/drawing/2014/main" val="2155786999"/>
                    </a:ext>
                  </a:extLst>
                </a:gridCol>
                <a:gridCol w="2366541">
                  <a:extLst>
                    <a:ext uri="{9D8B030D-6E8A-4147-A177-3AD203B41FA5}">
                      <a16:colId xmlns:a16="http://schemas.microsoft.com/office/drawing/2014/main" val="3286871051"/>
                    </a:ext>
                  </a:extLst>
                </a:gridCol>
                <a:gridCol w="1170502">
                  <a:extLst>
                    <a:ext uri="{9D8B030D-6E8A-4147-A177-3AD203B41FA5}">
                      <a16:colId xmlns:a16="http://schemas.microsoft.com/office/drawing/2014/main" val="2752938432"/>
                    </a:ext>
                  </a:extLst>
                </a:gridCol>
              </a:tblGrid>
              <a:tr h="369325">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論文</a:t>
                      </a:r>
                      <a:r>
                        <a:rPr lang="zh-TW" sz="1200" dirty="0" smtClean="0">
                          <a:solidFill>
                            <a:srgbClr val="FFFF00"/>
                          </a:solidFill>
                          <a:effectLst/>
                          <a:latin typeface="微軟正黑體" panose="020B0604030504040204" pitchFamily="34" charset="-120"/>
                          <a:ea typeface="微軟正黑體" panose="020B0604030504040204" pitchFamily="34" charset="-120"/>
                        </a:rPr>
                        <a:t>名稱</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投稿期刊</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期刊等級</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狀態</a:t>
                      </a:r>
                      <a:endParaRPr lang="zh-TW" altLang="zh-TW" sz="1200" dirty="0" smtClean="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extLst>
                  <a:ext uri="{0D108BD9-81ED-4DB2-BD59-A6C34878D82A}">
                    <a16:rowId xmlns:a16="http://schemas.microsoft.com/office/drawing/2014/main" val="4194961264"/>
                  </a:ext>
                </a:extLst>
              </a:tr>
              <a:tr h="918120">
                <a:tc>
                  <a:txBody>
                    <a:bodyPr/>
                    <a:lstStyle/>
                    <a:p>
                      <a:pPr algn="just">
                        <a:lnSpc>
                          <a:spcPts val="25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Music Recommender using Deep Embedding-based Features and Behavior-based Reinforcement Learning</a:t>
                      </a:r>
                      <a:endParaRPr lang="zh-TW" sz="1200" b="0"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Multimedia Tools and Applications</a:t>
                      </a:r>
                      <a:endParaRPr lang="zh-TW" sz="1200" b="0"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1.541  (Q2)</a:t>
                      </a:r>
                      <a:endParaRPr lang="zh-TW" sz="1200" b="1"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gn="ct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Under</a:t>
                      </a:r>
                      <a:r>
                        <a:rPr lang="en-US" altLang="zh-TW" sz="1200" kern="1200" baseline="0" dirty="0" smtClean="0">
                          <a:solidFill>
                            <a:schemeClr val="dk1"/>
                          </a:solidFill>
                          <a:effectLst/>
                          <a:latin typeface="微軟正黑體" panose="020B0604030504040204" pitchFamily="34" charset="-120"/>
                          <a:ea typeface="微軟正黑體" panose="020B0604030504040204" pitchFamily="34" charset="-120"/>
                          <a:cs typeface="+mn-cs"/>
                        </a:rPr>
                        <a:t> Review</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826642921"/>
                  </a:ext>
                </a:extLst>
              </a:tr>
              <a:tr h="679384">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A Study of Using Syntactic Cues in Short-text Similarity Measure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Journal of Internet Technology</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1.301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gn="ct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In</a:t>
                      </a:r>
                      <a:r>
                        <a:rPr lang="en-US" altLang="zh-TW" sz="1200" kern="1200" baseline="0" dirty="0" smtClean="0">
                          <a:solidFill>
                            <a:schemeClr val="dk1"/>
                          </a:solidFill>
                          <a:effectLst/>
                          <a:latin typeface="微軟正黑體" panose="020B0604030504040204" pitchFamily="34" charset="-120"/>
                          <a:ea typeface="微軟正黑體" panose="020B0604030504040204" pitchFamily="34" charset="-120"/>
                          <a:cs typeface="+mn-cs"/>
                        </a:rPr>
                        <a:t> Press</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2360114236"/>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Design and Development of the Sentence-based Collocation Recommender with Error Detection for Academic Writing</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Journal of Internet Technology</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1.301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1553223368"/>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Email security level classification of imbalanced data using artificial neural network: The real case in a world-leading enterprise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Engineering Applications of Artificial Intelligence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2.819  (Q1)</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4072597380"/>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The Effects of the Alternate Writing and Sketching Brainstorming Method on the Creativity of Industrial Design</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Thinking Skills and Creativity</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SSCI, </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Impact Factor: 1.333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1909853367"/>
                  </a:ext>
                </a:extLst>
              </a:tr>
            </a:tbl>
          </a:graphicData>
        </a:graphic>
      </p:graphicFrame>
      <p:sp>
        <p:nvSpPr>
          <p:cNvPr id="2" name="標題 1"/>
          <p:cNvSpPr>
            <a:spLocks noGrp="1"/>
          </p:cNvSpPr>
          <p:nvPr>
            <p:ph type="title"/>
          </p:nvPr>
        </p:nvSpPr>
        <p:spPr>
          <a:xfrm>
            <a:off x="685801" y="298311"/>
            <a:ext cx="10476689" cy="1456267"/>
          </a:xfrm>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201808-NOW</a:t>
            </a:r>
            <a:r>
              <a:rPr lang="zh-TW" altLang="en-US" sz="4000" b="1" dirty="0" smtClean="0">
                <a:latin typeface="微軟正黑體" panose="020B0604030504040204" pitchFamily="34" charset="-120"/>
                <a:ea typeface="微軟正黑體" panose="020B0604030504040204" pitchFamily="34" charset="-120"/>
              </a:rPr>
              <a:t>於臺中科大服務期間之發表</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3</a:t>
            </a:fld>
            <a:endParaRPr lang="zh-TW" altLang="en-US"/>
          </a:p>
        </p:txBody>
      </p:sp>
    </p:spTree>
    <p:extLst>
      <p:ext uri="{BB962C8B-B14F-4D97-AF65-F5344CB8AC3E}">
        <p14:creationId xmlns:p14="http://schemas.microsoft.com/office/powerpoint/2010/main" val="33111274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3200" b="1" dirty="0">
                <a:latin typeface="微軟正黑體" panose="020B0604030504040204" pitchFamily="34" charset="-120"/>
                <a:ea typeface="微軟正黑體" panose="020B0604030504040204" pitchFamily="34" charset="-120"/>
              </a:rPr>
              <a:t>UC Irvine Machine Learning Repository</a:t>
            </a:r>
            <a:endParaRPr lang="zh-TW" altLang="en-US" sz="32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332895" y="1850741"/>
            <a:ext cx="10353762" cy="416227"/>
          </a:xfrm>
        </p:spPr>
        <p:txBody>
          <a:bodyPr>
            <a:normAutofit/>
          </a:bodyPr>
          <a:lstStyle/>
          <a:p>
            <a:r>
              <a:rPr lang="en-US" altLang="zh-TW" dirty="0">
                <a:latin typeface="微軟正黑體" panose="020B0604030504040204" pitchFamily="34" charset="-120"/>
                <a:ea typeface="微軟正黑體" panose="020B0604030504040204" pitchFamily="34" charset="-120"/>
              </a:rPr>
              <a:t>http://archive.ics.uci.edu/ml/datasets.html</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30</a:t>
            </a:fld>
            <a:endParaRPr lang="zh-TW" altLang="en-US"/>
          </a:p>
        </p:txBody>
      </p:sp>
      <p:grpSp>
        <p:nvGrpSpPr>
          <p:cNvPr id="10" name="群組 9"/>
          <p:cNvGrpSpPr/>
          <p:nvPr/>
        </p:nvGrpSpPr>
        <p:grpSpPr>
          <a:xfrm>
            <a:off x="1867144" y="2436091"/>
            <a:ext cx="8447061" cy="4185761"/>
            <a:chOff x="1867144" y="2436091"/>
            <a:chExt cx="8447061" cy="4185761"/>
          </a:xfrm>
        </p:grpSpPr>
        <p:pic>
          <p:nvPicPr>
            <p:cNvPr id="5" name="圖片 4"/>
            <p:cNvPicPr>
              <a:picLocks noChangeAspect="1"/>
            </p:cNvPicPr>
            <p:nvPr/>
          </p:nvPicPr>
          <p:blipFill>
            <a:blip r:embed="rId2"/>
            <a:stretch>
              <a:fillRect/>
            </a:stretch>
          </p:blipFill>
          <p:spPr>
            <a:xfrm>
              <a:off x="1867144" y="2436091"/>
              <a:ext cx="8447061" cy="4185761"/>
            </a:xfrm>
            <a:prstGeom prst="rect">
              <a:avLst/>
            </a:prstGeom>
          </p:spPr>
        </p:pic>
        <p:sp>
          <p:nvSpPr>
            <p:cNvPr id="7" name="橢圓形圖說文字 6"/>
            <p:cNvSpPr/>
            <p:nvPr/>
          </p:nvSpPr>
          <p:spPr>
            <a:xfrm>
              <a:off x="8564057" y="2668296"/>
              <a:ext cx="1652903" cy="395761"/>
            </a:xfrm>
            <a:prstGeom prst="wedgeEllipseCallout">
              <a:avLst>
                <a:gd name="adj1" fmla="val -682"/>
                <a:gd name="adj2" fmla="val 12075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資料筆數</a:t>
              </a:r>
              <a:endParaRPr lang="zh-TW" altLang="en-US" dirty="0">
                <a:latin typeface="微軟正黑體" panose="020B0604030504040204" pitchFamily="34" charset="-120"/>
                <a:ea typeface="微軟正黑體" panose="020B0604030504040204" pitchFamily="34" charset="-120"/>
              </a:endParaRPr>
            </a:p>
          </p:txBody>
        </p:sp>
        <p:sp>
          <p:nvSpPr>
            <p:cNvPr id="8" name="橢圓形圖說文字 7"/>
            <p:cNvSpPr/>
            <p:nvPr/>
          </p:nvSpPr>
          <p:spPr>
            <a:xfrm>
              <a:off x="5850548" y="2735695"/>
              <a:ext cx="1157851" cy="414812"/>
            </a:xfrm>
            <a:prstGeom prst="wedgeEllipseCallout">
              <a:avLst>
                <a:gd name="adj1" fmla="val 103737"/>
                <a:gd name="adj2" fmla="val 9884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任</a:t>
              </a:r>
              <a:r>
                <a:rPr lang="zh-TW" altLang="en-US" dirty="0">
                  <a:latin typeface="微軟正黑體" panose="020B0604030504040204" pitchFamily="34" charset="-120"/>
                  <a:ea typeface="微軟正黑體" panose="020B0604030504040204" pitchFamily="34" charset="-120"/>
                </a:rPr>
                <a:t>務</a:t>
              </a:r>
            </a:p>
          </p:txBody>
        </p:sp>
        <p:sp>
          <p:nvSpPr>
            <p:cNvPr id="9" name="橢圓形圖說文字 8"/>
            <p:cNvSpPr/>
            <p:nvPr/>
          </p:nvSpPr>
          <p:spPr>
            <a:xfrm>
              <a:off x="7008398" y="2468850"/>
              <a:ext cx="1652903" cy="364568"/>
            </a:xfrm>
            <a:prstGeom prst="wedgeEllipseCallout">
              <a:avLst>
                <a:gd name="adj1" fmla="val 48475"/>
                <a:gd name="adj2" fmla="val 18798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資料型態</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733453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微軟正黑體" panose="020B0604030504040204" pitchFamily="34" charset="-120"/>
                <a:ea typeface="微軟正黑體" panose="020B0604030504040204" pitchFamily="34" charset="-120"/>
              </a:rPr>
              <a:t>Kaggle</a:t>
            </a:r>
            <a:r>
              <a:rPr lang="en-US" altLang="zh-TW" b="1" dirty="0" smtClean="0">
                <a:latin typeface="微軟正黑體" panose="020B0604030504040204" pitchFamily="34" charset="-120"/>
                <a:ea typeface="微軟正黑體" panose="020B0604030504040204" pitchFamily="34" charset="-120"/>
              </a:rPr>
              <a:t> </a:t>
            </a:r>
            <a:r>
              <a:rPr lang="en-US" altLang="zh-TW" b="1" dirty="0" err="1" smtClean="0">
                <a:latin typeface="微軟正黑體" panose="020B0604030504040204" pitchFamily="34" charset="-120"/>
                <a:ea typeface="微軟正黑體" panose="020B0604030504040204" pitchFamily="34" charset="-120"/>
              </a:rPr>
              <a:t>DataSets</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380854" y="1714226"/>
            <a:ext cx="6341115" cy="641470"/>
          </a:xfrm>
        </p:spPr>
        <p:txBody>
          <a:bodyPr/>
          <a:lstStyle/>
          <a:p>
            <a:r>
              <a:rPr lang="en-US" altLang="zh-TW" dirty="0"/>
              <a:t>https://www.kaggle.com/datasets</a:t>
            </a:r>
            <a:endParaRPr lang="zh-TW" altLang="en-US" dirty="0"/>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31</a:t>
            </a:fld>
            <a:endParaRPr lang="zh-TW" altLang="en-US"/>
          </a:p>
        </p:txBody>
      </p:sp>
      <p:pic>
        <p:nvPicPr>
          <p:cNvPr id="5" name="圖片 4"/>
          <p:cNvPicPr>
            <a:picLocks noChangeAspect="1"/>
          </p:cNvPicPr>
          <p:nvPr/>
        </p:nvPicPr>
        <p:blipFill>
          <a:blip r:embed="rId2"/>
          <a:stretch>
            <a:fillRect/>
          </a:stretch>
        </p:blipFill>
        <p:spPr>
          <a:xfrm>
            <a:off x="3165308" y="2355696"/>
            <a:ext cx="5850733" cy="4276853"/>
          </a:xfrm>
          <a:prstGeom prst="rect">
            <a:avLst/>
          </a:prstGeom>
        </p:spPr>
      </p:pic>
    </p:spTree>
    <p:extLst>
      <p:ext uri="{BB962C8B-B14F-4D97-AF65-F5344CB8AC3E}">
        <p14:creationId xmlns:p14="http://schemas.microsoft.com/office/powerpoint/2010/main" val="1039754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a:latin typeface="微軟正黑體" panose="020B0604030504040204" pitchFamily="34" charset="-120"/>
                <a:ea typeface="微軟正黑體" panose="020B0604030504040204" pitchFamily="34" charset="-120"/>
              </a:rPr>
              <a:t>臺</a:t>
            </a:r>
            <a:r>
              <a:rPr lang="zh-TW" altLang="en-US" sz="4000" b="1" dirty="0" smtClean="0">
                <a:latin typeface="微軟正黑體" panose="020B0604030504040204" pitchFamily="34" charset="-120"/>
                <a:ea typeface="微軟正黑體" panose="020B0604030504040204" pitchFamily="34" charset="-120"/>
              </a:rPr>
              <a:t>南市開放資料</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133512" y="1754946"/>
            <a:ext cx="7230080" cy="523311"/>
          </a:xfrm>
        </p:spPr>
        <p:txBody>
          <a:bodyPr/>
          <a:lstStyle/>
          <a:p>
            <a:r>
              <a:rPr lang="en-US" altLang="zh-TW" dirty="0">
                <a:latin typeface="微軟正黑體" panose="020B0604030504040204" pitchFamily="34" charset="-120"/>
                <a:ea typeface="微軟正黑體" panose="020B0604030504040204" pitchFamily="34" charset="-120"/>
              </a:rPr>
              <a:t>http://data.tainan.gov.tw/dataset</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32</a:t>
            </a:fld>
            <a:endParaRPr lang="zh-TW" altLang="en-US"/>
          </a:p>
        </p:txBody>
      </p:sp>
      <p:pic>
        <p:nvPicPr>
          <p:cNvPr id="5" name="圖片 4"/>
          <p:cNvPicPr>
            <a:picLocks noChangeAspect="1"/>
          </p:cNvPicPr>
          <p:nvPr/>
        </p:nvPicPr>
        <p:blipFill rotWithShape="1">
          <a:blip r:embed="rId2"/>
          <a:srcRect b="16417"/>
          <a:stretch/>
        </p:blipFill>
        <p:spPr>
          <a:xfrm>
            <a:off x="3240551" y="2449706"/>
            <a:ext cx="5247575" cy="4273711"/>
          </a:xfrm>
          <a:prstGeom prst="rect">
            <a:avLst/>
          </a:prstGeom>
        </p:spPr>
      </p:pic>
    </p:spTree>
    <p:extLst>
      <p:ext uri="{BB962C8B-B14F-4D97-AF65-F5344CB8AC3E}">
        <p14:creationId xmlns:p14="http://schemas.microsoft.com/office/powerpoint/2010/main" val="26164308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b="1" dirty="0" smtClean="0">
                <a:latin typeface="微軟正黑體" panose="020B0604030504040204" pitchFamily="34" charset="-120"/>
                <a:ea typeface="微軟正黑體" panose="020B0604030504040204" pitchFamily="34" charset="-120"/>
              </a:rPr>
              <a:t>Thank you</a:t>
            </a:r>
            <a:endParaRPr lang="zh-TW" altLang="en-US" b="1"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61482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Email security level classification</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4</a:t>
            </a:fld>
            <a:endParaRPr lang="zh-TW" altLang="en-US"/>
          </a:p>
        </p:txBody>
      </p:sp>
      <p:pic>
        <p:nvPicPr>
          <p:cNvPr id="7" name="圖片 6">
            <a:hlinkClick r:id="rId2"/>
          </p:cNvPr>
          <p:cNvPicPr>
            <a:picLocks noChangeAspect="1"/>
          </p:cNvPicPr>
          <p:nvPr/>
        </p:nvPicPr>
        <p:blipFill>
          <a:blip r:embed="rId3"/>
          <a:stretch>
            <a:fillRect/>
          </a:stretch>
        </p:blipFill>
        <p:spPr>
          <a:xfrm>
            <a:off x="685801" y="2142067"/>
            <a:ext cx="5322848" cy="3680537"/>
          </a:xfrm>
          <a:prstGeom prst="rect">
            <a:avLst/>
          </a:prstGeom>
        </p:spPr>
      </p:pic>
      <p:pic>
        <p:nvPicPr>
          <p:cNvPr id="8" name="圖片 7"/>
          <p:cNvPicPr>
            <a:picLocks noChangeAspect="1"/>
          </p:cNvPicPr>
          <p:nvPr/>
        </p:nvPicPr>
        <p:blipFill>
          <a:blip r:embed="rId4"/>
          <a:stretch>
            <a:fillRect/>
          </a:stretch>
        </p:blipFill>
        <p:spPr>
          <a:xfrm>
            <a:off x="6353556" y="3358447"/>
            <a:ext cx="5410200" cy="1247775"/>
          </a:xfrm>
          <a:prstGeom prst="rect">
            <a:avLst/>
          </a:prstGeom>
        </p:spPr>
      </p:pic>
    </p:spTree>
    <p:extLst>
      <p:ext uri="{BB962C8B-B14F-4D97-AF65-F5344CB8AC3E}">
        <p14:creationId xmlns:p14="http://schemas.microsoft.com/office/powerpoint/2010/main" val="1540004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semantic-based</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Recommender</a:t>
            </a:r>
            <a:br>
              <a:rPr lang="en-US" altLang="zh-TW" sz="4000" b="1" dirty="0" smtClean="0">
                <a:latin typeface="微軟正黑體" panose="020B0604030504040204" pitchFamily="34" charset="-120"/>
                <a:ea typeface="微軟正黑體" panose="020B0604030504040204" pitchFamily="34" charset="-120"/>
              </a:rPr>
            </a:br>
            <a:r>
              <a:rPr lang="en-US" altLang="zh-TW" sz="4000" b="1" dirty="0" smtClean="0">
                <a:latin typeface="微軟正黑體" panose="020B0604030504040204" pitchFamily="34" charset="-120"/>
                <a:ea typeface="微軟正黑體" panose="020B0604030504040204" pitchFamily="34" charset="-120"/>
              </a:rPr>
              <a:t> for online </a:t>
            </a:r>
            <a:r>
              <a:rPr lang="en-US" altLang="zh-TW" sz="4000" b="1" dirty="0">
                <a:latin typeface="微軟正黑體" panose="020B0604030504040204" pitchFamily="34" charset="-120"/>
                <a:ea typeface="微軟正黑體" panose="020B0604030504040204" pitchFamily="34" charset="-120"/>
              </a:rPr>
              <a:t>bookstore</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5</a:t>
            </a:fld>
            <a:endParaRPr lang="zh-TW" altLang="en-US"/>
          </a:p>
        </p:txBody>
      </p:sp>
      <p:pic>
        <p:nvPicPr>
          <p:cNvPr id="6" name="圖片 5">
            <a:hlinkClick r:id="rId2"/>
          </p:cNvPr>
          <p:cNvPicPr>
            <a:picLocks noChangeAspect="1"/>
          </p:cNvPicPr>
          <p:nvPr/>
        </p:nvPicPr>
        <p:blipFill>
          <a:blip r:embed="rId3"/>
          <a:stretch>
            <a:fillRect/>
          </a:stretch>
        </p:blipFill>
        <p:spPr>
          <a:xfrm>
            <a:off x="685801" y="2142067"/>
            <a:ext cx="5161550" cy="3499687"/>
          </a:xfrm>
          <a:prstGeom prst="rect">
            <a:avLst/>
          </a:prstGeom>
        </p:spPr>
      </p:pic>
      <p:pic>
        <p:nvPicPr>
          <p:cNvPr id="9" name="圖片 8"/>
          <p:cNvPicPr>
            <a:picLocks noChangeAspect="1"/>
          </p:cNvPicPr>
          <p:nvPr/>
        </p:nvPicPr>
        <p:blipFill>
          <a:blip r:embed="rId4"/>
          <a:stretch>
            <a:fillRect/>
          </a:stretch>
        </p:blipFill>
        <p:spPr>
          <a:xfrm>
            <a:off x="6058304" y="2929391"/>
            <a:ext cx="4758922" cy="1925037"/>
          </a:xfrm>
          <a:prstGeom prst="rect">
            <a:avLst/>
          </a:prstGeom>
        </p:spPr>
      </p:pic>
    </p:spTree>
    <p:extLst>
      <p:ext uri="{BB962C8B-B14F-4D97-AF65-F5344CB8AC3E}">
        <p14:creationId xmlns:p14="http://schemas.microsoft.com/office/powerpoint/2010/main" val="1533247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latin typeface="微軟正黑體" panose="020B0604030504040204" pitchFamily="34" charset="-120"/>
                <a:ea typeface="微軟正黑體" panose="020B0604030504040204" pitchFamily="34" charset="-120"/>
              </a:rPr>
              <a:t>自然語言理解</a:t>
            </a:r>
            <a:endParaRPr lang="zh-TW" altLang="en-US" b="1"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a:bodyPr>
          <a:lstStyle/>
          <a:p>
            <a:r>
              <a:rPr lang="en-US" altLang="zh-TW" sz="4000" dirty="0" smtClean="0">
                <a:latin typeface="微軟正黑體" panose="020B0604030504040204" pitchFamily="34" charset="-120"/>
                <a:ea typeface="微軟正黑體" panose="020B0604030504040204" pitchFamily="34" charset="-120"/>
              </a:rPr>
              <a:t>Natural Language Understanding</a:t>
            </a:r>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724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25599" y="715968"/>
            <a:ext cx="8460510" cy="55418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7</a:t>
            </a:fld>
            <a:endParaRPr lang="en-US" dirty="0">
              <a:ea typeface="Segoe UI" panose="020B0502040204020203" pitchFamily="34" charset="0"/>
            </a:endParaRPr>
          </a:p>
        </p:txBody>
      </p:sp>
      <p:pic>
        <p:nvPicPr>
          <p:cNvPr id="1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9759" y="1247428"/>
            <a:ext cx="6397326" cy="383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2770" r="3847"/>
          <a:stretch/>
        </p:blipFill>
        <p:spPr bwMode="auto">
          <a:xfrm>
            <a:off x="3495102" y="3822904"/>
            <a:ext cx="1746408" cy="20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群組 11"/>
          <p:cNvGrpSpPr/>
          <p:nvPr/>
        </p:nvGrpSpPr>
        <p:grpSpPr>
          <a:xfrm>
            <a:off x="2681194" y="2326968"/>
            <a:ext cx="670446" cy="576147"/>
            <a:chOff x="3917949" y="3787402"/>
            <a:chExt cx="1428751" cy="1400176"/>
          </a:xfrm>
        </p:grpSpPr>
        <p:pic>
          <p:nvPicPr>
            <p:cNvPr id="16" name="Picture 13" descr="How to Convert Lotus Notes Mail File to Outlook Manually"/>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9660" l="0" r="100000"/>
                      </a14:imgEffect>
                    </a14:imgLayer>
                  </a14:imgProps>
                </a:ext>
                <a:ext uri="{28A0092B-C50C-407E-A947-70E740481C1C}">
                  <a14:useLocalDpi xmlns:a14="http://schemas.microsoft.com/office/drawing/2010/main" val="0"/>
                </a:ext>
              </a:extLst>
            </a:blip>
            <a:srcRect/>
            <a:stretch>
              <a:fillRect/>
            </a:stretch>
          </p:blipFill>
          <p:spPr bwMode="auto">
            <a:xfrm>
              <a:off x="3917949" y="3787402"/>
              <a:ext cx="1428751" cy="14001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http://images.macworld.com/images/news/graphics/140551-lotus-notes-logo_original.jpg">
              <a:hlinkClick r:id="rId6"/>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2500" b="96000" l="9408" r="89547"/>
                      </a14:imgEffect>
                    </a14:imgLayer>
                  </a14:imgProps>
                </a:ext>
                <a:ext uri="{28A0092B-C50C-407E-A947-70E740481C1C}">
                  <a14:useLocalDpi xmlns:a14="http://schemas.microsoft.com/office/drawing/2010/main" val="0"/>
                </a:ext>
              </a:extLst>
            </a:blip>
            <a:srcRect/>
            <a:stretch>
              <a:fillRect/>
            </a:stretch>
          </p:blipFill>
          <p:spPr bwMode="auto">
            <a:xfrm>
              <a:off x="3963987" y="4235078"/>
              <a:ext cx="1366838" cy="9525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矩形 12"/>
          <p:cNvSpPr/>
          <p:nvPr/>
        </p:nvSpPr>
        <p:spPr>
          <a:xfrm>
            <a:off x="2889808" y="1382630"/>
            <a:ext cx="1210588" cy="400110"/>
          </a:xfrm>
          <a:prstGeom prst="rect">
            <a:avLst/>
          </a:prstGeom>
        </p:spPr>
        <p:txBody>
          <a:bodyPr wrap="none">
            <a:spAutoFit/>
          </a:bodyPr>
          <a:lstStyle/>
          <a:p>
            <a:r>
              <a:rPr lang="zh-TW" altLang="en-US" sz="2000" dirty="0">
                <a:solidFill>
                  <a:srgbClr val="820000"/>
                </a:solidFill>
                <a:latin typeface="微軟正黑體" pitchFamily="34" charset="-120"/>
                <a:ea typeface="微軟正黑體" pitchFamily="34" charset="-120"/>
              </a:rPr>
              <a:t>文字檔案</a:t>
            </a:r>
            <a:endParaRPr lang="zh-TW" altLang="en-US" dirty="0">
              <a:solidFill>
                <a:srgbClr val="820000"/>
              </a:solidFill>
              <a:latin typeface="微軟正黑體" pitchFamily="34" charset="-120"/>
              <a:ea typeface="微軟正黑體" pitchFamily="34" charset="-120"/>
            </a:endParaRPr>
          </a:p>
        </p:txBody>
      </p:sp>
      <p:sp>
        <p:nvSpPr>
          <p:cNvPr id="14" name="矩形 13"/>
          <p:cNvSpPr/>
          <p:nvPr/>
        </p:nvSpPr>
        <p:spPr>
          <a:xfrm>
            <a:off x="5138436" y="4796483"/>
            <a:ext cx="2492991" cy="369332"/>
          </a:xfrm>
          <a:prstGeom prst="rect">
            <a:avLst/>
          </a:prstGeom>
        </p:spPr>
        <p:txBody>
          <a:bodyPr wrap="none">
            <a:spAutoFit/>
          </a:bodyPr>
          <a:lstStyle/>
          <a:p>
            <a:r>
              <a:rPr lang="zh-TW" altLang="en-US" dirty="0">
                <a:solidFill>
                  <a:srgbClr val="00B050"/>
                </a:solidFill>
                <a:latin typeface="微軟正黑體" pitchFamily="34" charset="-120"/>
                <a:ea typeface="微軟正黑體" pitchFamily="34" charset="-120"/>
              </a:rPr>
              <a:t>解析成多元維度的向量</a:t>
            </a:r>
          </a:p>
        </p:txBody>
      </p:sp>
      <p:sp>
        <p:nvSpPr>
          <p:cNvPr id="7" name="矩形 6"/>
          <p:cNvSpPr/>
          <p:nvPr/>
        </p:nvSpPr>
        <p:spPr>
          <a:xfrm>
            <a:off x="4804080" y="1841784"/>
            <a:ext cx="2491009" cy="369332"/>
          </a:xfrm>
          <a:prstGeom prst="rect">
            <a:avLst/>
          </a:prstGeom>
        </p:spPr>
        <p:txBody>
          <a:bodyPr wrap="square">
            <a:spAutoFit/>
          </a:bodyPr>
          <a:lstStyle/>
          <a:p>
            <a:r>
              <a:rPr lang="zh-TW" altLang="en-US" dirty="0">
                <a:solidFill>
                  <a:srgbClr val="00B050"/>
                </a:solidFill>
                <a:latin typeface="微軟正黑體" pitchFamily="34" charset="-120"/>
                <a:ea typeface="微軟正黑體" pitchFamily="34" charset="-120"/>
              </a:rPr>
              <a:t>將被拆解成多個字元</a:t>
            </a:r>
          </a:p>
        </p:txBody>
      </p:sp>
      <p:pic>
        <p:nvPicPr>
          <p:cNvPr id="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t="39312"/>
          <a:stretch/>
        </p:blipFill>
        <p:spPr bwMode="auto">
          <a:xfrm rot="18214293">
            <a:off x="7182201" y="3381517"/>
            <a:ext cx="638175" cy="47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7569517" y="1564786"/>
            <a:ext cx="1949044" cy="646331"/>
          </a:xfrm>
          <a:prstGeom prst="rect">
            <a:avLst/>
          </a:prstGeom>
        </p:spPr>
        <p:txBody>
          <a:bodyPr wrap="square">
            <a:spAutoFit/>
          </a:bodyPr>
          <a:lstStyle/>
          <a:p>
            <a:r>
              <a:rPr lang="zh-TW" altLang="en-US" dirty="0">
                <a:solidFill>
                  <a:srgbClr val="7030A0"/>
                </a:solidFill>
                <a:latin typeface="微軟正黑體" pitchFamily="34" charset="-120"/>
                <a:ea typeface="微軟正黑體" pitchFamily="34" charset="-120"/>
              </a:rPr>
              <a:t>透過</a:t>
            </a:r>
            <a:r>
              <a:rPr lang="zh-TW" altLang="en-US" dirty="0">
                <a:solidFill>
                  <a:srgbClr val="7030A0"/>
                </a:solidFill>
                <a:latin typeface="Calibri" pitchFamily="34" charset="0"/>
                <a:ea typeface="微軟正黑體" pitchFamily="34" charset="-120"/>
                <a:cs typeface="Calibri" pitchFamily="34" charset="0"/>
              </a:rPr>
              <a:t>向量比對</a:t>
            </a:r>
            <a:endParaRPr lang="en-US" altLang="zh-TW" dirty="0">
              <a:solidFill>
                <a:srgbClr val="7030A0"/>
              </a:solidFill>
              <a:latin typeface="Calibri" pitchFamily="34" charset="0"/>
              <a:ea typeface="微軟正黑體" pitchFamily="34" charset="-120"/>
              <a:cs typeface="Calibri" pitchFamily="34" charset="0"/>
            </a:endParaRPr>
          </a:p>
          <a:p>
            <a:r>
              <a:rPr lang="zh-TW" altLang="en-US" dirty="0">
                <a:solidFill>
                  <a:srgbClr val="7030A0"/>
                </a:solidFill>
                <a:latin typeface="Calibri" pitchFamily="34" charset="0"/>
                <a:ea typeface="微軟正黑體" pitchFamily="34" charset="-120"/>
                <a:cs typeface="Calibri" pitchFamily="34" charset="0"/>
              </a:rPr>
              <a:t>找出相似的資料</a:t>
            </a:r>
          </a:p>
        </p:txBody>
      </p:sp>
    </p:spTree>
    <p:extLst>
      <p:ext uri="{BB962C8B-B14F-4D97-AF65-F5344CB8AC3E}">
        <p14:creationId xmlns:p14="http://schemas.microsoft.com/office/powerpoint/2010/main" val="78462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8137" y="637032"/>
            <a:ext cx="10131425" cy="1456267"/>
          </a:xfrm>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Vector Representation</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8</a:t>
            </a:fld>
            <a:endParaRPr lang="en-US" dirty="0">
              <a:ea typeface="Segoe UI" panose="020B0502040204020203" pitchFamily="34" charset="0"/>
            </a:endParaRPr>
          </a:p>
        </p:txBody>
      </p:sp>
      <p:graphicFrame>
        <p:nvGraphicFramePr>
          <p:cNvPr id="5" name="表格 4"/>
          <p:cNvGraphicFramePr>
            <a:graphicFrameLocks noGrp="1"/>
          </p:cNvGraphicFramePr>
          <p:nvPr>
            <p:extLst/>
          </p:nvPr>
        </p:nvGraphicFramePr>
        <p:xfrm>
          <a:off x="2852024" y="2476238"/>
          <a:ext cx="6603650" cy="2595880"/>
        </p:xfrm>
        <a:graphic>
          <a:graphicData uri="http://schemas.openxmlformats.org/drawingml/2006/table">
            <a:tbl>
              <a:tblPr firstRow="1" bandRow="1">
                <a:tableStyleId>{5C22544A-7EE6-4342-B048-85BDC9FD1C3A}</a:tableStyleId>
              </a:tblPr>
              <a:tblGrid>
                <a:gridCol w="660365">
                  <a:extLst>
                    <a:ext uri="{9D8B030D-6E8A-4147-A177-3AD203B41FA5}">
                      <a16:colId xmlns:a16="http://schemas.microsoft.com/office/drawing/2014/main" val="1218437862"/>
                    </a:ext>
                  </a:extLst>
                </a:gridCol>
                <a:gridCol w="660365">
                  <a:extLst>
                    <a:ext uri="{9D8B030D-6E8A-4147-A177-3AD203B41FA5}">
                      <a16:colId xmlns:a16="http://schemas.microsoft.com/office/drawing/2014/main" val="2611270047"/>
                    </a:ext>
                  </a:extLst>
                </a:gridCol>
                <a:gridCol w="660365">
                  <a:extLst>
                    <a:ext uri="{9D8B030D-6E8A-4147-A177-3AD203B41FA5}">
                      <a16:colId xmlns:a16="http://schemas.microsoft.com/office/drawing/2014/main" val="976744524"/>
                    </a:ext>
                  </a:extLst>
                </a:gridCol>
                <a:gridCol w="660365">
                  <a:extLst>
                    <a:ext uri="{9D8B030D-6E8A-4147-A177-3AD203B41FA5}">
                      <a16:colId xmlns:a16="http://schemas.microsoft.com/office/drawing/2014/main" val="1717945555"/>
                    </a:ext>
                  </a:extLst>
                </a:gridCol>
                <a:gridCol w="660365">
                  <a:extLst>
                    <a:ext uri="{9D8B030D-6E8A-4147-A177-3AD203B41FA5}">
                      <a16:colId xmlns:a16="http://schemas.microsoft.com/office/drawing/2014/main" val="2520355322"/>
                    </a:ext>
                  </a:extLst>
                </a:gridCol>
                <a:gridCol w="660365">
                  <a:extLst>
                    <a:ext uri="{9D8B030D-6E8A-4147-A177-3AD203B41FA5}">
                      <a16:colId xmlns:a16="http://schemas.microsoft.com/office/drawing/2014/main" val="1874287356"/>
                    </a:ext>
                  </a:extLst>
                </a:gridCol>
                <a:gridCol w="660365">
                  <a:extLst>
                    <a:ext uri="{9D8B030D-6E8A-4147-A177-3AD203B41FA5}">
                      <a16:colId xmlns:a16="http://schemas.microsoft.com/office/drawing/2014/main" val="765937676"/>
                    </a:ext>
                  </a:extLst>
                </a:gridCol>
                <a:gridCol w="660365">
                  <a:extLst>
                    <a:ext uri="{9D8B030D-6E8A-4147-A177-3AD203B41FA5}">
                      <a16:colId xmlns:a16="http://schemas.microsoft.com/office/drawing/2014/main" val="2501006740"/>
                    </a:ext>
                  </a:extLst>
                </a:gridCol>
                <a:gridCol w="660365">
                  <a:extLst>
                    <a:ext uri="{9D8B030D-6E8A-4147-A177-3AD203B41FA5}">
                      <a16:colId xmlns:a16="http://schemas.microsoft.com/office/drawing/2014/main" val="3583577535"/>
                    </a:ext>
                  </a:extLst>
                </a:gridCol>
                <a:gridCol w="660365">
                  <a:extLst>
                    <a:ext uri="{9D8B030D-6E8A-4147-A177-3AD203B41FA5}">
                      <a16:colId xmlns:a16="http://schemas.microsoft.com/office/drawing/2014/main" val="107994212"/>
                    </a:ext>
                  </a:extLst>
                </a:gridCol>
              </a:tblGrid>
              <a:tr h="370840">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2</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3</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n-1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err="1" smtClean="0">
                          <a:latin typeface="微軟正黑體" panose="020B0604030504040204" pitchFamily="34" charset="-120"/>
                          <a:ea typeface="微軟正黑體" panose="020B0604030504040204" pitchFamily="34" charset="-120"/>
                        </a:rPr>
                        <a:t>w</a:t>
                      </a:r>
                      <a:r>
                        <a:rPr lang="en-US" altLang="zh-TW" sz="1600" baseline="-25000" dirty="0" err="1" smtClean="0">
                          <a:latin typeface="微軟正黑體" panose="020B0604030504040204" pitchFamily="34" charset="-120"/>
                          <a:ea typeface="微軟正黑體" panose="020B0604030504040204" pitchFamily="34" charset="-120"/>
                        </a:rPr>
                        <a:t>n</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smtClean="0">
                          <a:latin typeface="微軟正黑體" panose="020B0604030504040204" pitchFamily="34" charset="-120"/>
                          <a:ea typeface="微軟正黑體" panose="020B0604030504040204" pitchFamily="34" charset="-120"/>
                        </a:rPr>
                        <a:t>label</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31537472"/>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0.11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0.23</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0.57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01679528"/>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2</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0.29</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37288873"/>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3</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0.81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0.44</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187754773"/>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4</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0.37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0.16</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0866969"/>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24065814"/>
                  </a:ext>
                </a:extLst>
              </a:tr>
              <a:tr h="370840">
                <a:tc>
                  <a:txBody>
                    <a:bodyPr/>
                    <a:lstStyle/>
                    <a:p>
                      <a:pPr algn="ctr"/>
                      <a:r>
                        <a:rPr lang="en-US" altLang="zh-TW" sz="1600" dirty="0" err="1" smtClean="0">
                          <a:latin typeface="微軟正黑體" panose="020B0604030504040204" pitchFamily="34" charset="-120"/>
                          <a:ea typeface="微軟正黑體" panose="020B0604030504040204" pitchFamily="34" charset="-120"/>
                        </a:rPr>
                        <a:t>D</a:t>
                      </a:r>
                      <a:r>
                        <a:rPr lang="en-US" altLang="zh-TW" sz="1600" baseline="-25000" dirty="0" err="1" smtClean="0">
                          <a:latin typeface="微軟正黑體" panose="020B0604030504040204" pitchFamily="34" charset="-120"/>
                          <a:ea typeface="微軟正黑體" panose="020B0604030504040204" pitchFamily="34" charset="-120"/>
                        </a:rPr>
                        <a:t>k</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84265363"/>
                  </a:ext>
                </a:extLst>
              </a:tr>
            </a:tbl>
          </a:graphicData>
        </a:graphic>
      </p:graphicFrame>
    </p:spTree>
    <p:extLst>
      <p:ext uri="{BB962C8B-B14F-4D97-AF65-F5344CB8AC3E}">
        <p14:creationId xmlns:p14="http://schemas.microsoft.com/office/powerpoint/2010/main" val="555828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1806" y="514565"/>
            <a:ext cx="9451818" cy="865188"/>
          </a:xfrm>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潛藏</a:t>
            </a:r>
            <a:r>
              <a:rPr lang="zh-TW" altLang="en-US" sz="4000" b="1" dirty="0">
                <a:latin typeface="微軟正黑體" panose="020B0604030504040204" pitchFamily="34" charset="-120"/>
                <a:ea typeface="微軟正黑體" panose="020B0604030504040204" pitchFamily="34" charset="-120"/>
              </a:rPr>
              <a:t>語意分析</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91544" y="1484784"/>
            <a:ext cx="8352928" cy="1149774"/>
          </a:xfrm>
        </p:spPr>
        <p:txBody>
          <a:bodyPr>
            <a:normAutofit/>
          </a:bodyPr>
          <a:lstStyle/>
          <a:p>
            <a:r>
              <a:rPr lang="zh-TW" altLang="en-US" sz="2400" dirty="0" smtClean="0">
                <a:latin typeface="微軟正黑體" panose="020B0604030504040204" pitchFamily="34" charset="-120"/>
                <a:ea typeface="微軟正黑體" panose="020B0604030504040204" pitchFamily="34" charset="-120"/>
              </a:rPr>
              <a:t>奇異值分解</a:t>
            </a:r>
            <a:endParaRPr lang="en-US" altLang="zh-TW" sz="2400" dirty="0" smtClean="0">
              <a:latin typeface="微軟正黑體" panose="020B0604030504040204" pitchFamily="34" charset="-120"/>
              <a:ea typeface="微軟正黑體" panose="020B0604030504040204" pitchFamily="34" charset="-120"/>
            </a:endParaRPr>
          </a:p>
          <a:p>
            <a:pPr lvl="1"/>
            <a:r>
              <a:rPr lang="en-US" altLang="zh-TW" sz="2000" dirty="0" smtClean="0">
                <a:latin typeface="微軟正黑體" panose="020B0604030504040204" pitchFamily="34" charset="-120"/>
                <a:ea typeface="微軟正黑體" panose="020B0604030504040204" pitchFamily="34" charset="-120"/>
              </a:rPr>
              <a:t>Singular Value </a:t>
            </a:r>
            <a:r>
              <a:rPr lang="en-US" altLang="zh-TW" sz="2000" dirty="0">
                <a:latin typeface="微軟正黑體" panose="020B0604030504040204" pitchFamily="34" charset="-120"/>
                <a:ea typeface="微軟正黑體" panose="020B0604030504040204" pitchFamily="34" charset="-120"/>
              </a:rPr>
              <a:t>D</a:t>
            </a:r>
            <a:r>
              <a:rPr lang="en-US" altLang="zh-TW" sz="2000" dirty="0" smtClean="0">
                <a:latin typeface="微軟正黑體" panose="020B0604030504040204" pitchFamily="34" charset="-120"/>
                <a:ea typeface="微軟正黑體" panose="020B0604030504040204" pitchFamily="34" charset="-120"/>
              </a:rPr>
              <a:t>ecomposition</a:t>
            </a:r>
            <a:r>
              <a:rPr lang="zh-TW" altLang="en-US" sz="2000" dirty="0" smtClean="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(SVD)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95" y="2920356"/>
            <a:ext cx="30099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379" y="3091278"/>
            <a:ext cx="5353122" cy="228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群組 5"/>
          <p:cNvGrpSpPr/>
          <p:nvPr/>
        </p:nvGrpSpPr>
        <p:grpSpPr>
          <a:xfrm>
            <a:off x="4890914" y="4149080"/>
            <a:ext cx="216024" cy="140196"/>
            <a:chOff x="3491880" y="4293096"/>
            <a:chExt cx="216024" cy="140196"/>
          </a:xfrm>
        </p:grpSpPr>
        <p:cxnSp>
          <p:nvCxnSpPr>
            <p:cNvPr id="5" name="直線接點 4"/>
            <p:cNvCxnSpPr/>
            <p:nvPr/>
          </p:nvCxnSpPr>
          <p:spPr>
            <a:xfrm>
              <a:off x="3491880" y="4293096"/>
              <a:ext cx="21602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491880" y="4433292"/>
              <a:ext cx="21602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投影片編號版面配置區 3"/>
          <p:cNvSpPr>
            <a:spLocks noGrp="1"/>
          </p:cNvSpPr>
          <p:nvPr>
            <p:ph type="sldNum" sz="quarter" idx="12"/>
          </p:nvPr>
        </p:nvSpPr>
        <p:spPr/>
        <p:txBody>
          <a:bodyPr/>
          <a:lstStyle/>
          <a:p>
            <a:fld id="{CBEC735E-60AB-44DC-B0A8-DC8AF5BACA8B}" type="slidenum">
              <a:rPr lang="zh-TW" altLang="en-US" smtClean="0"/>
              <a:t>9</a:t>
            </a:fld>
            <a:endParaRPr lang="zh-TW" altLang="en-US"/>
          </a:p>
        </p:txBody>
      </p:sp>
    </p:spTree>
    <p:extLst>
      <p:ext uri="{BB962C8B-B14F-4D97-AF65-F5344CB8AC3E}">
        <p14:creationId xmlns:p14="http://schemas.microsoft.com/office/powerpoint/2010/main" val="23460300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天體</Template>
  <TotalTime>247</TotalTime>
  <Words>1365</Words>
  <Application>Microsoft Office PowerPoint</Application>
  <PresentationFormat>寬螢幕</PresentationFormat>
  <Paragraphs>238</Paragraphs>
  <Slides>33</Slides>
  <Notes>13</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33</vt:i4>
      </vt:variant>
    </vt:vector>
  </HeadingPairs>
  <TitlesOfParts>
    <vt:vector size="40" baseType="lpstr">
      <vt:lpstr>微軟正黑體</vt:lpstr>
      <vt:lpstr>新細明體</vt:lpstr>
      <vt:lpstr>Arial</vt:lpstr>
      <vt:lpstr>Calibri</vt:lpstr>
      <vt:lpstr>Calibri Light</vt:lpstr>
      <vt:lpstr>Segoe UI</vt:lpstr>
      <vt:lpstr>天體</vt:lpstr>
      <vt:lpstr>個人學術分享 研究分享與計畫撰寫</vt:lpstr>
      <vt:lpstr>個人簡介</vt:lpstr>
      <vt:lpstr>201808-NOW於臺中科大服務期間之發表</vt:lpstr>
      <vt:lpstr>Email security level classification</vt:lpstr>
      <vt:lpstr>semantic-based Recommender  for online bookstore</vt:lpstr>
      <vt:lpstr>自然語言理解</vt:lpstr>
      <vt:lpstr>PowerPoint 簡報</vt:lpstr>
      <vt:lpstr>Vector Representation</vt:lpstr>
      <vt:lpstr>潛藏語意分析</vt:lpstr>
      <vt:lpstr>潛藏語意分析</vt:lpstr>
      <vt:lpstr>Word2vec</vt:lpstr>
      <vt:lpstr>PowerPoint 簡報</vt:lpstr>
      <vt:lpstr>PowerPoint 簡報</vt:lpstr>
      <vt:lpstr>科技部計畫-新進人員計畫分享</vt:lpstr>
      <vt:lpstr>科技部新進人員研究計畫</vt:lpstr>
      <vt:lpstr>摘要</vt:lpstr>
      <vt:lpstr>第一年 特徵萃取</vt:lpstr>
      <vt:lpstr>第二年 自動作詞</vt:lpstr>
      <vt:lpstr>第三年 自動作曲</vt:lpstr>
      <vt:lpstr>Other Applications</vt:lpstr>
      <vt:lpstr>Air Quality Prediction</vt:lpstr>
      <vt:lpstr>以NBA的應用為例</vt:lpstr>
      <vt:lpstr>NBA公開資料 &amp; Game NBA 2K 能力值</vt:lpstr>
      <vt:lpstr>以NBA的應用為例</vt:lpstr>
      <vt:lpstr>NBA季後賽預測</vt:lpstr>
      <vt:lpstr>中文OCR辨識為例</vt:lpstr>
      <vt:lpstr>CNN應用於情緒感知辨識的照護機器人</vt:lpstr>
      <vt:lpstr>資料驅動創新應用</vt:lpstr>
      <vt:lpstr>Open Datasets</vt:lpstr>
      <vt:lpstr>UC Irvine Machine Learning Repository</vt:lpstr>
      <vt:lpstr>Kaggle DataSets</vt:lpstr>
      <vt:lpstr>臺南市開放資料</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家瑋 張</dc:creator>
  <cp:lastModifiedBy>家瑋 張</cp:lastModifiedBy>
  <cp:revision>125</cp:revision>
  <dcterms:created xsi:type="dcterms:W3CDTF">2018-11-19T03:25:24Z</dcterms:created>
  <dcterms:modified xsi:type="dcterms:W3CDTF">2019-06-11T15:52:10Z</dcterms:modified>
</cp:coreProperties>
</file>